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57" r:id="rId3"/>
    <p:sldId id="259" r:id="rId4"/>
    <p:sldId id="262" r:id="rId5"/>
    <p:sldId id="263" r:id="rId6"/>
    <p:sldId id="290" r:id="rId7"/>
    <p:sldId id="284" r:id="rId8"/>
    <p:sldId id="265" r:id="rId9"/>
    <p:sldId id="285" r:id="rId10"/>
    <p:sldId id="286" r:id="rId11"/>
    <p:sldId id="287" r:id="rId12"/>
    <p:sldId id="288" r:id="rId13"/>
    <p:sldId id="266" r:id="rId14"/>
    <p:sldId id="268" r:id="rId15"/>
    <p:sldId id="270" r:id="rId16"/>
    <p:sldId id="271" r:id="rId17"/>
    <p:sldId id="272" r:id="rId18"/>
    <p:sldId id="273" r:id="rId19"/>
    <p:sldId id="279" r:id="rId20"/>
    <p:sldId id="274" r:id="rId21"/>
    <p:sldId id="275" r:id="rId22"/>
    <p:sldId id="276" r:id="rId23"/>
    <p:sldId id="277" r:id="rId24"/>
    <p:sldId id="278" r:id="rId25"/>
    <p:sldId id="280" r:id="rId26"/>
    <p:sldId id="281" r:id="rId27"/>
    <p:sldId id="289" r:id="rId28"/>
    <p:sldId id="283" r:id="rId29"/>
    <p:sldId id="282" r:id="rId30"/>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 Lisa D (DHR)" initials="HLD(" lastIdx="3" clrIdx="0">
    <p:extLst>
      <p:ext uri="{19B8F6BF-5375-455C-9EA6-DF929625EA0E}">
        <p15:presenceInfo xmlns:p15="http://schemas.microsoft.com/office/powerpoint/2012/main" userId="S-1-5-21-1004336348-73586283-1417001333-1648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67894" autoAdjust="0"/>
  </p:normalViewPr>
  <p:slideViewPr>
    <p:cSldViewPr snapToGrid="0">
      <p:cViewPr varScale="1">
        <p:scale>
          <a:sx n="46" d="100"/>
          <a:sy n="46" d="100"/>
        </p:scale>
        <p:origin x="1452" y="60"/>
      </p:cViewPr>
      <p:guideLst/>
    </p:cSldViewPr>
  </p:slideViewPr>
  <p:notesTextViewPr>
    <p:cViewPr>
      <p:scale>
        <a:sx n="3" d="2"/>
        <a:sy n="3" d="2"/>
      </p:scale>
      <p:origin x="0" y="0"/>
    </p:cViewPr>
  </p:notesTextViewPr>
  <p:notesViewPr>
    <p:cSldViewPr snapToGrid="0">
      <p:cViewPr>
        <p:scale>
          <a:sx n="125" d="100"/>
          <a:sy n="125" d="100"/>
        </p:scale>
        <p:origin x="2928" y="-7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07T08:17:33.515" idx="1">
    <p:pos x="10" y="10"/>
    <p:text>Did you know that instead of checking the website every day for state jobs to open, you can set up email alerts that will notify you when that class/posiitons opens?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8452A20-723E-4A23-A287-40B4CE53A28B}" type="datetimeFigureOut">
              <a:rPr lang="en-US" smtClean="0"/>
              <a:t>5/13/2019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14DE947-C699-4AFC-98F5-686A2C541DB1}" type="slidenum">
              <a:rPr lang="en-US" smtClean="0"/>
              <a:t>‹#›</a:t>
            </a:fld>
            <a:endParaRPr lang="en-US"/>
          </a:p>
        </p:txBody>
      </p:sp>
    </p:spTree>
    <p:extLst>
      <p:ext uri="{BB962C8B-B14F-4D97-AF65-F5344CB8AC3E}">
        <p14:creationId xmlns:p14="http://schemas.microsoft.com/office/powerpoint/2010/main" val="398391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Lisa Hale and I work for the State of Delaware in the Talent &amp; Acquisition section.  </a:t>
            </a:r>
          </a:p>
          <a:p>
            <a:endParaRPr lang="en-US" dirty="0"/>
          </a:p>
          <a:p>
            <a:r>
              <a:rPr lang="en-US" dirty="0"/>
              <a:t>Today we are going to go over the application system to help you get a better understanding of what applicants should be aware of when applying.  This will include some tips to help them.  Does that sound ok?</a:t>
            </a:r>
          </a:p>
          <a:p>
            <a:endParaRPr lang="en-US" dirty="0"/>
          </a:p>
          <a:p>
            <a:r>
              <a:rPr lang="en-US" dirty="0"/>
              <a:t>Well let’s get started!</a:t>
            </a:r>
          </a:p>
        </p:txBody>
      </p:sp>
      <p:sp>
        <p:nvSpPr>
          <p:cNvPr id="4" name="Slide Number Placeholder 3"/>
          <p:cNvSpPr>
            <a:spLocks noGrp="1"/>
          </p:cNvSpPr>
          <p:nvPr>
            <p:ph type="sldNum" sz="quarter" idx="10"/>
          </p:nvPr>
        </p:nvSpPr>
        <p:spPr/>
        <p:txBody>
          <a:bodyPr/>
          <a:lstStyle/>
          <a:p>
            <a:fld id="{114DE947-C699-4AFC-98F5-686A2C541DB1}" type="slidenum">
              <a:rPr lang="en-US" smtClean="0"/>
              <a:t>1</a:t>
            </a:fld>
            <a:endParaRPr lang="en-US"/>
          </a:p>
        </p:txBody>
      </p:sp>
    </p:spTree>
    <p:extLst>
      <p:ext uri="{BB962C8B-B14F-4D97-AF65-F5344CB8AC3E}">
        <p14:creationId xmlns:p14="http://schemas.microsoft.com/office/powerpoint/2010/main" val="3660337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Location: important to know because if you work in new castle and this position is in Sussex-are you willing to travel that far?</a:t>
            </a:r>
          </a:p>
          <a:p>
            <a:endParaRPr lang="en-US" baseline="0" dirty="0"/>
          </a:p>
          <a:p>
            <a:r>
              <a:rPr lang="en-US" baseline="0" dirty="0"/>
              <a:t>Job requirements:  including </a:t>
            </a:r>
            <a:r>
              <a:rPr lang="en-US" baseline="0" dirty="0" err="1"/>
              <a:t>selectives</a:t>
            </a:r>
            <a:endParaRPr lang="en-US" baseline="0" dirty="0"/>
          </a:p>
          <a:p>
            <a:endParaRPr lang="en-US" baseline="0" dirty="0"/>
          </a:p>
          <a:p>
            <a:r>
              <a:rPr lang="en-US" baseline="0" dirty="0"/>
              <a:t>Additional information: conditions of hire such as a driver’s license, shots, certification.</a:t>
            </a:r>
          </a:p>
          <a:p>
            <a:endParaRPr lang="en-US" baseline="0" dirty="0"/>
          </a:p>
        </p:txBody>
      </p:sp>
      <p:sp>
        <p:nvSpPr>
          <p:cNvPr id="4" name="Slide Number Placeholder 3"/>
          <p:cNvSpPr>
            <a:spLocks noGrp="1"/>
          </p:cNvSpPr>
          <p:nvPr>
            <p:ph type="sldNum" sz="quarter" idx="10"/>
          </p:nvPr>
        </p:nvSpPr>
        <p:spPr/>
        <p:txBody>
          <a:bodyPr/>
          <a:lstStyle/>
          <a:p>
            <a:fld id="{114DE947-C699-4AFC-98F5-686A2C541DB1}" type="slidenum">
              <a:rPr lang="en-US" smtClean="0"/>
              <a:t>10</a:t>
            </a:fld>
            <a:endParaRPr lang="en-US"/>
          </a:p>
        </p:txBody>
      </p:sp>
    </p:spTree>
    <p:extLst>
      <p:ext uri="{BB962C8B-B14F-4D97-AF65-F5344CB8AC3E}">
        <p14:creationId xmlns:p14="http://schemas.microsoft.com/office/powerpoint/2010/main" val="3485983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Summary statement is going to tell you more about the position.  Some might be generic, while others could be more specific like the one shown here.</a:t>
            </a:r>
          </a:p>
          <a:p>
            <a:endParaRPr lang="en-US" baseline="0" dirty="0"/>
          </a:p>
          <a:p>
            <a:r>
              <a:rPr lang="en-US" baseline="0" dirty="0"/>
              <a:t>Job requirements:  including </a:t>
            </a:r>
            <a:r>
              <a:rPr lang="en-US" baseline="0" dirty="0" err="1"/>
              <a:t>selectives</a:t>
            </a:r>
            <a:endParaRPr lang="en-US" baseline="0" dirty="0"/>
          </a:p>
          <a:p>
            <a:endParaRPr lang="en-US" baseline="0" dirty="0"/>
          </a:p>
          <a:p>
            <a:r>
              <a:rPr lang="en-US" baseline="0" dirty="0"/>
              <a:t>Additional information: conditions of hire such as a driver’s license, shots, certification.</a:t>
            </a:r>
          </a:p>
          <a:p>
            <a:endParaRPr lang="en-US" baseline="0" dirty="0"/>
          </a:p>
        </p:txBody>
      </p:sp>
      <p:sp>
        <p:nvSpPr>
          <p:cNvPr id="4" name="Slide Number Placeholder 3"/>
          <p:cNvSpPr>
            <a:spLocks noGrp="1"/>
          </p:cNvSpPr>
          <p:nvPr>
            <p:ph type="sldNum" sz="quarter" idx="10"/>
          </p:nvPr>
        </p:nvSpPr>
        <p:spPr/>
        <p:txBody>
          <a:bodyPr/>
          <a:lstStyle/>
          <a:p>
            <a:fld id="{114DE947-C699-4AFC-98F5-686A2C541DB1}" type="slidenum">
              <a:rPr lang="en-US" smtClean="0"/>
              <a:t>11</a:t>
            </a:fld>
            <a:endParaRPr lang="en-US"/>
          </a:p>
        </p:txBody>
      </p:sp>
    </p:spTree>
    <p:extLst>
      <p:ext uri="{BB962C8B-B14F-4D97-AF65-F5344CB8AC3E}">
        <p14:creationId xmlns:p14="http://schemas.microsoft.com/office/powerpoint/2010/main" val="4014852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Additional information: conditions of hire such as a driver’s license, shots, certification.</a:t>
            </a:r>
          </a:p>
          <a:p>
            <a:endParaRPr lang="en-US" baseline="0" dirty="0"/>
          </a:p>
        </p:txBody>
      </p:sp>
      <p:sp>
        <p:nvSpPr>
          <p:cNvPr id="4" name="Slide Number Placeholder 3"/>
          <p:cNvSpPr>
            <a:spLocks noGrp="1"/>
          </p:cNvSpPr>
          <p:nvPr>
            <p:ph type="sldNum" sz="quarter" idx="10"/>
          </p:nvPr>
        </p:nvSpPr>
        <p:spPr/>
        <p:txBody>
          <a:bodyPr/>
          <a:lstStyle/>
          <a:p>
            <a:fld id="{114DE947-C699-4AFC-98F5-686A2C541DB1}" type="slidenum">
              <a:rPr lang="en-US" smtClean="0"/>
              <a:t>12</a:t>
            </a:fld>
            <a:endParaRPr lang="en-US"/>
          </a:p>
        </p:txBody>
      </p:sp>
    </p:spTree>
    <p:extLst>
      <p:ext uri="{BB962C8B-B14F-4D97-AF65-F5344CB8AC3E}">
        <p14:creationId xmlns:p14="http://schemas.microsoft.com/office/powerpoint/2010/main" val="1792906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let’s look at these job requirements.</a:t>
            </a:r>
          </a:p>
          <a:p>
            <a:endParaRPr lang="en-US" dirty="0"/>
          </a:p>
          <a:p>
            <a:r>
              <a:rPr lang="en-US" dirty="0"/>
              <a:t>To help applicants</a:t>
            </a:r>
            <a:r>
              <a:rPr lang="en-US" baseline="0" dirty="0"/>
              <a:t> prepare to answer the job requirements, here are a few tips:</a:t>
            </a:r>
          </a:p>
          <a:p>
            <a:pPr marL="231229" indent="-231229">
              <a:buFont typeface="+mj-lt"/>
              <a:buAutoNum type="arabicPeriod"/>
            </a:pPr>
            <a:r>
              <a:rPr lang="en-US" baseline="0" dirty="0"/>
              <a:t>Copy the job requirements from the class spec page, posting or job titles section onto a word document.  Save it as the title of that position.   If the position is not open yet, the only way you can get those job requirements is to copy it from the email alerts class spec page.  This actually gives you a little more time to answer the questions and where the email alert option comes in handy.</a:t>
            </a:r>
          </a:p>
          <a:p>
            <a:pPr marL="231229" indent="-231229">
              <a:buFont typeface="+mj-lt"/>
              <a:buAutoNum type="arabicPeriod"/>
            </a:pPr>
            <a:r>
              <a:rPr lang="en-US" baseline="0" dirty="0"/>
              <a:t>Look at the job requirements.  Looking at this one for the SR HR tech, the applicant has three ways to potentially qualify.  </a:t>
            </a:r>
          </a:p>
          <a:p>
            <a:pPr marL="693687" lvl="1" indent="-231229">
              <a:buFont typeface="+mj-lt"/>
              <a:buAutoNum type="arabicPeriod"/>
            </a:pPr>
            <a:r>
              <a:rPr lang="en-US" baseline="0" dirty="0"/>
              <a:t>Bachelors degree</a:t>
            </a:r>
          </a:p>
          <a:p>
            <a:pPr marL="693687" lvl="1" indent="-231229">
              <a:buFont typeface="+mj-lt"/>
              <a:buAutoNum type="arabicPeriod"/>
            </a:pPr>
            <a:r>
              <a:rPr lang="en-US" baseline="0" dirty="0"/>
              <a:t>Certification</a:t>
            </a:r>
          </a:p>
          <a:p>
            <a:pPr marL="1156145" lvl="2" indent="-231229">
              <a:buFont typeface="+mj-lt"/>
              <a:buAutoNum type="arabicPeriod"/>
            </a:pPr>
            <a:r>
              <a:rPr lang="en-US" baseline="0" dirty="0"/>
              <a:t>OR</a:t>
            </a:r>
          </a:p>
          <a:p>
            <a:pPr marL="693687" lvl="1" indent="-231229">
              <a:buFont typeface="+mj-lt"/>
              <a:buAutoNum type="arabicPeriod"/>
            </a:pPr>
            <a:r>
              <a:rPr lang="en-US" baseline="0" dirty="0"/>
              <a:t>Experience</a:t>
            </a:r>
          </a:p>
          <a:p>
            <a:pPr marL="231229" indent="-231229">
              <a:buFont typeface="+mj-lt"/>
              <a:buAutoNum type="arabicPeriod"/>
            </a:pPr>
            <a:endParaRPr lang="en-US" baseline="0" dirty="0"/>
          </a:p>
          <a:p>
            <a:r>
              <a:rPr lang="en-US" baseline="0" dirty="0"/>
              <a:t>The degree and certification requirements are pretty much straight forward, so let’s look at the experience a little deeper.</a:t>
            </a:r>
          </a:p>
        </p:txBody>
      </p:sp>
      <p:sp>
        <p:nvSpPr>
          <p:cNvPr id="4" name="Slide Number Placeholder 3"/>
          <p:cNvSpPr>
            <a:spLocks noGrp="1"/>
          </p:cNvSpPr>
          <p:nvPr>
            <p:ph type="sldNum" sz="quarter" idx="10"/>
          </p:nvPr>
        </p:nvSpPr>
        <p:spPr/>
        <p:txBody>
          <a:bodyPr/>
          <a:lstStyle/>
          <a:p>
            <a:fld id="{114DE947-C699-4AFC-98F5-686A2C541DB1}" type="slidenum">
              <a:rPr lang="en-US" smtClean="0"/>
              <a:t>13</a:t>
            </a:fld>
            <a:endParaRPr lang="en-US"/>
          </a:p>
        </p:txBody>
      </p:sp>
    </p:spTree>
    <p:extLst>
      <p:ext uri="{BB962C8B-B14F-4D97-AF65-F5344CB8AC3E}">
        <p14:creationId xmlns:p14="http://schemas.microsoft.com/office/powerpoint/2010/main" val="32858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Read the difference between the two.</a:t>
            </a:r>
          </a:p>
          <a:p>
            <a:endParaRPr lang="en-US" baseline="0" dirty="0"/>
          </a:p>
          <a:p>
            <a:r>
              <a:rPr lang="en-US" baseline="0" dirty="0"/>
              <a:t>If a job requirement asks for experience and you only have knowledge, that would not qualify.  If it asks for Knowledge and you have experience, then that WOULD qualify.</a:t>
            </a:r>
            <a:endParaRPr lang="en-US" dirty="0"/>
          </a:p>
        </p:txBody>
      </p:sp>
      <p:sp>
        <p:nvSpPr>
          <p:cNvPr id="4" name="Slide Number Placeholder 3"/>
          <p:cNvSpPr>
            <a:spLocks noGrp="1"/>
          </p:cNvSpPr>
          <p:nvPr>
            <p:ph type="sldNum" sz="quarter" idx="10"/>
          </p:nvPr>
        </p:nvSpPr>
        <p:spPr/>
        <p:txBody>
          <a:bodyPr/>
          <a:lstStyle/>
          <a:p>
            <a:fld id="{114DE947-C699-4AFC-98F5-686A2C541DB1}" type="slidenum">
              <a:rPr lang="en-US" smtClean="0"/>
              <a:t>14</a:t>
            </a:fld>
            <a:endParaRPr lang="en-US"/>
          </a:p>
        </p:txBody>
      </p:sp>
    </p:spTree>
    <p:extLst>
      <p:ext uri="{BB962C8B-B14F-4D97-AF65-F5344CB8AC3E}">
        <p14:creationId xmlns:p14="http://schemas.microsoft.com/office/powerpoint/2010/main" val="2347126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difference</a:t>
            </a:r>
            <a:r>
              <a:rPr lang="en-US" baseline="0" dirty="0"/>
              <a:t> between such as and which includes</a:t>
            </a:r>
          </a:p>
          <a:p>
            <a:r>
              <a:rPr lang="en-US" baseline="0" dirty="0"/>
              <a:t>Such as are examples:  </a:t>
            </a:r>
          </a:p>
          <a:p>
            <a:r>
              <a:rPr lang="en-US" baseline="0" dirty="0"/>
              <a:t>Which includes means you need to </a:t>
            </a:r>
            <a:endParaRPr lang="en-US" dirty="0"/>
          </a:p>
        </p:txBody>
      </p:sp>
      <p:sp>
        <p:nvSpPr>
          <p:cNvPr id="4" name="Slide Number Placeholder 3"/>
          <p:cNvSpPr>
            <a:spLocks noGrp="1"/>
          </p:cNvSpPr>
          <p:nvPr>
            <p:ph type="sldNum" sz="quarter" idx="10"/>
          </p:nvPr>
        </p:nvSpPr>
        <p:spPr/>
        <p:txBody>
          <a:bodyPr/>
          <a:lstStyle/>
          <a:p>
            <a:fld id="{114DE947-C699-4AFC-98F5-686A2C541DB1}" type="slidenum">
              <a:rPr lang="en-US" smtClean="0"/>
              <a:t>15</a:t>
            </a:fld>
            <a:endParaRPr lang="en-US"/>
          </a:p>
        </p:txBody>
      </p:sp>
    </p:spTree>
    <p:extLst>
      <p:ext uri="{BB962C8B-B14F-4D97-AF65-F5344CB8AC3E}">
        <p14:creationId xmlns:p14="http://schemas.microsoft.com/office/powerpoint/2010/main" val="276021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a:t>
            </a:r>
            <a:r>
              <a:rPr lang="en-US" baseline="0" dirty="0"/>
              <a:t> every seen this statement before on our applications?</a:t>
            </a:r>
          </a:p>
          <a:p>
            <a:endParaRPr lang="en-US" dirty="0"/>
          </a:p>
          <a:p>
            <a:r>
              <a:rPr lang="en-US" dirty="0"/>
              <a:t>When applicants</a:t>
            </a:r>
            <a:r>
              <a:rPr lang="en-US" baseline="0" dirty="0"/>
              <a:t> respond to the job requirements, it is important that they provided a detailed description of their knowledge or experience as it relates to the requirement.  This is important as the applicant is the best person to tell us how they meet the requirement.  Who knows the job the applicant has been doing better than themselves?</a:t>
            </a:r>
          </a:p>
          <a:p>
            <a:endParaRPr lang="en-US" baseline="0" dirty="0"/>
          </a:p>
          <a:p>
            <a:r>
              <a:rPr lang="en-US" baseline="0" dirty="0"/>
              <a:t>Answering the questions give the applicant the opportunity to show the hiring manager what they have experience doing.  </a:t>
            </a:r>
          </a:p>
          <a:p>
            <a:endParaRPr lang="en-US" baseline="0" dirty="0"/>
          </a:p>
          <a:p>
            <a:r>
              <a:rPr lang="en-US" baseline="0" dirty="0"/>
              <a:t>The applicant is the official request for an interview.</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14DE947-C699-4AFC-98F5-686A2C541DB1}" type="slidenum">
              <a:rPr lang="en-US" smtClean="0"/>
              <a:t>16</a:t>
            </a:fld>
            <a:endParaRPr lang="en-US"/>
          </a:p>
        </p:txBody>
      </p:sp>
    </p:spTree>
    <p:extLst>
      <p:ext uri="{BB962C8B-B14F-4D97-AF65-F5344CB8AC3E}">
        <p14:creationId xmlns:p14="http://schemas.microsoft.com/office/powerpoint/2010/main" val="1971170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each</a:t>
            </a:r>
            <a:r>
              <a:rPr lang="en-US" baseline="0" dirty="0"/>
              <a:t> response as they bounce, provide more detail to 3</a:t>
            </a:r>
            <a:r>
              <a:rPr lang="en-US" baseline="30000" dirty="0"/>
              <a:t>rd</a:t>
            </a:r>
            <a:r>
              <a:rPr lang="en-US" baseline="0" dirty="0"/>
              <a:t> and 4</a:t>
            </a:r>
            <a:r>
              <a:rPr lang="en-US" baseline="30000" dirty="0"/>
              <a:t>th</a:t>
            </a:r>
            <a:r>
              <a:rPr lang="en-US" baseline="0" dirty="0"/>
              <a:t> responses</a:t>
            </a:r>
          </a:p>
          <a:p>
            <a:endParaRPr lang="en-US" baseline="0" dirty="0"/>
          </a:p>
          <a:p>
            <a:r>
              <a:rPr lang="en-US" baseline="0" dirty="0"/>
              <a:t>Each question is different for a reason</a:t>
            </a:r>
          </a:p>
          <a:p>
            <a:endParaRPr lang="en-US" baseline="0" dirty="0"/>
          </a:p>
          <a:p>
            <a:r>
              <a:rPr lang="en-US" baseline="0" dirty="0"/>
              <a:t>Leaves room for judgement.  </a:t>
            </a:r>
            <a:endParaRPr lang="en-US" dirty="0"/>
          </a:p>
        </p:txBody>
      </p:sp>
      <p:sp>
        <p:nvSpPr>
          <p:cNvPr id="4" name="Slide Number Placeholder 3"/>
          <p:cNvSpPr>
            <a:spLocks noGrp="1"/>
          </p:cNvSpPr>
          <p:nvPr>
            <p:ph type="sldNum" sz="quarter" idx="10"/>
          </p:nvPr>
        </p:nvSpPr>
        <p:spPr/>
        <p:txBody>
          <a:bodyPr/>
          <a:lstStyle/>
          <a:p>
            <a:fld id="{114DE947-C699-4AFC-98F5-686A2C541DB1}" type="slidenum">
              <a:rPr lang="en-US" smtClean="0"/>
              <a:t>17</a:t>
            </a:fld>
            <a:endParaRPr lang="en-US"/>
          </a:p>
        </p:txBody>
      </p:sp>
    </p:spTree>
    <p:extLst>
      <p:ext uri="{BB962C8B-B14F-4D97-AF65-F5344CB8AC3E}">
        <p14:creationId xmlns:p14="http://schemas.microsoft.com/office/powerpoint/2010/main" val="2129779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refer to a certain</a:t>
            </a:r>
            <a:r>
              <a:rPr lang="en-US" baseline="0" dirty="0"/>
              <a:t> employment experience in your narrative response, it is important to make sure that it is included in your employment history.  this way your application can be given the most credit possible.  </a:t>
            </a:r>
            <a:endParaRPr lang="en-US" dirty="0"/>
          </a:p>
        </p:txBody>
      </p:sp>
      <p:sp>
        <p:nvSpPr>
          <p:cNvPr id="4" name="Slide Number Placeholder 3"/>
          <p:cNvSpPr>
            <a:spLocks noGrp="1"/>
          </p:cNvSpPr>
          <p:nvPr>
            <p:ph type="sldNum" sz="quarter" idx="10"/>
          </p:nvPr>
        </p:nvSpPr>
        <p:spPr/>
        <p:txBody>
          <a:bodyPr/>
          <a:lstStyle/>
          <a:p>
            <a:fld id="{114DE947-C699-4AFC-98F5-686A2C541DB1}" type="slidenum">
              <a:rPr lang="en-US" smtClean="0"/>
              <a:t>18</a:t>
            </a:fld>
            <a:endParaRPr lang="en-US"/>
          </a:p>
        </p:txBody>
      </p:sp>
    </p:spTree>
    <p:extLst>
      <p:ext uri="{BB962C8B-B14F-4D97-AF65-F5344CB8AC3E}">
        <p14:creationId xmlns:p14="http://schemas.microsoft.com/office/powerpoint/2010/main" val="1491460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other questions you might see on the application will include ranking questions, exam/agency</a:t>
            </a:r>
            <a:r>
              <a:rPr lang="en-US" baseline="0" dirty="0"/>
              <a:t> questions, selective and preferences.</a:t>
            </a:r>
            <a:endParaRPr lang="en-US" dirty="0"/>
          </a:p>
        </p:txBody>
      </p:sp>
      <p:sp>
        <p:nvSpPr>
          <p:cNvPr id="4" name="Slide Number Placeholder 3"/>
          <p:cNvSpPr>
            <a:spLocks noGrp="1"/>
          </p:cNvSpPr>
          <p:nvPr>
            <p:ph type="sldNum" sz="quarter" idx="10"/>
          </p:nvPr>
        </p:nvSpPr>
        <p:spPr/>
        <p:txBody>
          <a:bodyPr/>
          <a:lstStyle/>
          <a:p>
            <a:fld id="{114DE947-C699-4AFC-98F5-686A2C541DB1}" type="slidenum">
              <a:rPr lang="en-US" smtClean="0"/>
              <a:t>19</a:t>
            </a:fld>
            <a:endParaRPr lang="en-US"/>
          </a:p>
        </p:txBody>
      </p:sp>
    </p:spTree>
    <p:extLst>
      <p:ext uri="{BB962C8B-B14F-4D97-AF65-F5344CB8AC3E}">
        <p14:creationId xmlns:p14="http://schemas.microsoft.com/office/powerpoint/2010/main" val="328615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thing, did you know that instead of checking the website everyday you can set up email alerts that will notify you when a position of interest opens on our website? </a:t>
            </a:r>
          </a:p>
          <a:p>
            <a:endParaRPr lang="en-US" dirty="0"/>
          </a:p>
          <a:p>
            <a:pPr marL="173422" indent="-173422">
              <a:buFont typeface="Arial" panose="020B0604020202020204" pitchFamily="34" charset="0"/>
              <a:buChar char="•"/>
            </a:pPr>
            <a:r>
              <a:rPr lang="en-US" dirty="0"/>
              <a:t>For 180 days you will be notified when the chosen positions open</a:t>
            </a:r>
          </a:p>
          <a:p>
            <a:pPr marL="173422" indent="-173422">
              <a:buFont typeface="Arial" panose="020B0604020202020204" pitchFamily="34" charset="0"/>
              <a:buChar char="•"/>
            </a:pPr>
            <a:r>
              <a:rPr lang="en-US" dirty="0"/>
              <a:t>Set up a reminder to be notified again at day 175</a:t>
            </a:r>
          </a:p>
          <a:p>
            <a:pPr marL="173422" indent="-173422">
              <a:buFont typeface="Arial" panose="020B0604020202020204" pitchFamily="34" charset="0"/>
              <a:buChar char="•"/>
            </a:pPr>
            <a:r>
              <a:rPr lang="en-US" dirty="0"/>
              <a:t>Can cancel anytime using initial email confirmation</a:t>
            </a:r>
          </a:p>
          <a:p>
            <a:pPr marL="173422" indent="-173422">
              <a:buFont typeface="Arial" panose="020B0604020202020204" pitchFamily="34" charset="0"/>
              <a:buChar char="•"/>
            </a:pPr>
            <a:endParaRPr lang="en-US" dirty="0"/>
          </a:p>
          <a:p>
            <a:r>
              <a:rPr lang="en-US" dirty="0"/>
              <a:t>By click on the email alerts option, you will be directed to what we call an “occupational grouping” page.</a:t>
            </a:r>
          </a:p>
        </p:txBody>
      </p:sp>
      <p:sp>
        <p:nvSpPr>
          <p:cNvPr id="4" name="Slide Number Placeholder 3"/>
          <p:cNvSpPr>
            <a:spLocks noGrp="1"/>
          </p:cNvSpPr>
          <p:nvPr>
            <p:ph type="sldNum" sz="quarter" idx="10"/>
          </p:nvPr>
        </p:nvSpPr>
        <p:spPr/>
        <p:txBody>
          <a:bodyPr/>
          <a:lstStyle/>
          <a:p>
            <a:fld id="{114DE947-C699-4AFC-98F5-686A2C541DB1}" type="slidenum">
              <a:rPr lang="en-US" smtClean="0"/>
              <a:t>2</a:t>
            </a:fld>
            <a:endParaRPr lang="en-US"/>
          </a:p>
        </p:txBody>
      </p:sp>
    </p:spTree>
    <p:extLst>
      <p:ext uri="{BB962C8B-B14F-4D97-AF65-F5344CB8AC3E}">
        <p14:creationId xmlns:p14="http://schemas.microsoft.com/office/powerpoint/2010/main" val="850699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might see some other questions on the application.   This is typically associated with positions that historically receive more than 30 qualified applicants.  If a position receives more than 30 qualified applicants, those applicants are ranked based on training and experience.  The more experience you have the higher you rank.  </a:t>
            </a:r>
          </a:p>
          <a:p>
            <a:endParaRPr lang="en-US" baseline="0" dirty="0"/>
          </a:p>
          <a:p>
            <a:r>
              <a:rPr lang="en-US" baseline="0" dirty="0"/>
              <a:t>This is where the details in your response come into play.  Providing examples of your experience.  Let’s look at an example of a JR vs a ranking question.</a:t>
            </a:r>
          </a:p>
          <a:p>
            <a:endParaRPr lang="en-US" dirty="0"/>
          </a:p>
        </p:txBody>
      </p:sp>
      <p:sp>
        <p:nvSpPr>
          <p:cNvPr id="4" name="Slide Number Placeholder 3"/>
          <p:cNvSpPr>
            <a:spLocks noGrp="1"/>
          </p:cNvSpPr>
          <p:nvPr>
            <p:ph type="sldNum" sz="quarter" idx="10"/>
          </p:nvPr>
        </p:nvSpPr>
        <p:spPr/>
        <p:txBody>
          <a:bodyPr/>
          <a:lstStyle/>
          <a:p>
            <a:fld id="{114DE947-C699-4AFC-98F5-686A2C541DB1}" type="slidenum">
              <a:rPr lang="en-US" smtClean="0"/>
              <a:t>20</a:t>
            </a:fld>
            <a:endParaRPr lang="en-US"/>
          </a:p>
        </p:txBody>
      </p:sp>
    </p:spTree>
    <p:extLst>
      <p:ext uri="{BB962C8B-B14F-4D97-AF65-F5344CB8AC3E}">
        <p14:creationId xmlns:p14="http://schemas.microsoft.com/office/powerpoint/2010/main" val="2513177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question ends in “yes” or</a:t>
            </a:r>
            <a:r>
              <a:rPr lang="en-US" baseline="0" dirty="0"/>
              <a:t> “no”</a:t>
            </a:r>
            <a:endParaRPr lang="en-US" dirty="0"/>
          </a:p>
        </p:txBody>
      </p:sp>
      <p:sp>
        <p:nvSpPr>
          <p:cNvPr id="4" name="Slide Number Placeholder 3"/>
          <p:cNvSpPr>
            <a:spLocks noGrp="1"/>
          </p:cNvSpPr>
          <p:nvPr>
            <p:ph type="sldNum" sz="quarter" idx="10"/>
          </p:nvPr>
        </p:nvSpPr>
        <p:spPr/>
        <p:txBody>
          <a:bodyPr/>
          <a:lstStyle/>
          <a:p>
            <a:fld id="{114DE947-C699-4AFC-98F5-686A2C541DB1}" type="slidenum">
              <a:rPr lang="en-US" smtClean="0"/>
              <a:t>21</a:t>
            </a:fld>
            <a:endParaRPr lang="en-US"/>
          </a:p>
        </p:txBody>
      </p:sp>
    </p:spTree>
    <p:extLst>
      <p:ext uri="{BB962C8B-B14F-4D97-AF65-F5344CB8AC3E}">
        <p14:creationId xmlns:p14="http://schemas.microsoft.com/office/powerpoint/2010/main" val="408538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asks</a:t>
            </a:r>
            <a:r>
              <a:rPr lang="en-US" baseline="0" dirty="0"/>
              <a:t> for years of experience.  Again, the more years experience you have performing the work, the higher you rank.  I mention the difference because although they look similar the ranking questions will not appear on the class spec, so you won’t know they are on the application, until they go to apply.  Unless you have applied the position before.</a:t>
            </a:r>
          </a:p>
          <a:p>
            <a:endParaRPr lang="en-US" baseline="0" dirty="0"/>
          </a:p>
          <a:p>
            <a:r>
              <a:rPr lang="en-US" baseline="0" dirty="0"/>
              <a:t>The questions are similar, I realize that and we are working on making it less repetitive.  So when applicants respond to these questions, this is their opportunity to provide more details and examples.   </a:t>
            </a:r>
          </a:p>
          <a:p>
            <a:endParaRPr lang="en-US" baseline="0" dirty="0"/>
          </a:p>
          <a:p>
            <a:r>
              <a:rPr lang="en-US" baseline="0" dirty="0"/>
              <a:t>As an example, instead of saying, yes I have 3 years of experience in (repeat job requirement) {period}, you could say, yes I have three years experience in repeat job requirement because as an administrative specialist while working for HRM, I was responsible for coordinating our monthly meetings by reserving a conference room and sending out the meeting invite.  I would make sure that if there were any handouts needed, I printed them and had them ready for distribution.  Also while working as an AS, I answered the phone and addressed questions the public would have about a particular recruitment or their application.</a:t>
            </a:r>
            <a:endParaRPr lang="en-US" dirty="0"/>
          </a:p>
        </p:txBody>
      </p:sp>
      <p:sp>
        <p:nvSpPr>
          <p:cNvPr id="4" name="Slide Number Placeholder 3"/>
          <p:cNvSpPr>
            <a:spLocks noGrp="1"/>
          </p:cNvSpPr>
          <p:nvPr>
            <p:ph type="sldNum" sz="quarter" idx="10"/>
          </p:nvPr>
        </p:nvSpPr>
        <p:spPr/>
        <p:txBody>
          <a:bodyPr/>
          <a:lstStyle/>
          <a:p>
            <a:fld id="{114DE947-C699-4AFC-98F5-686A2C541DB1}" type="slidenum">
              <a:rPr lang="en-US" smtClean="0"/>
              <a:t>22</a:t>
            </a:fld>
            <a:endParaRPr lang="en-US"/>
          </a:p>
        </p:txBody>
      </p:sp>
    </p:spTree>
    <p:extLst>
      <p:ext uri="{BB962C8B-B14F-4D97-AF65-F5344CB8AC3E}">
        <p14:creationId xmlns:p14="http://schemas.microsoft.com/office/powerpoint/2010/main" val="1620748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Selectives</a:t>
            </a:r>
            <a:r>
              <a:rPr lang="en-US" dirty="0"/>
              <a:t> are just like job requirements;</a:t>
            </a:r>
            <a:r>
              <a:rPr lang="en-US" baseline="0" dirty="0"/>
              <a:t> you must meet the selective in addition to the job requirements in order to move forward in the process.</a:t>
            </a:r>
            <a:endParaRPr lang="en-US" dirty="0"/>
          </a:p>
        </p:txBody>
      </p:sp>
      <p:sp>
        <p:nvSpPr>
          <p:cNvPr id="4" name="Slide Number Placeholder 3"/>
          <p:cNvSpPr>
            <a:spLocks noGrp="1"/>
          </p:cNvSpPr>
          <p:nvPr>
            <p:ph type="sldNum" sz="quarter" idx="10"/>
          </p:nvPr>
        </p:nvSpPr>
        <p:spPr/>
        <p:txBody>
          <a:bodyPr/>
          <a:lstStyle/>
          <a:p>
            <a:fld id="{114DE947-C699-4AFC-98F5-686A2C541DB1}" type="slidenum">
              <a:rPr lang="en-US" smtClean="0"/>
              <a:t>23</a:t>
            </a:fld>
            <a:endParaRPr lang="en-US"/>
          </a:p>
        </p:txBody>
      </p:sp>
    </p:spTree>
    <p:extLst>
      <p:ext uri="{BB962C8B-B14F-4D97-AF65-F5344CB8AC3E}">
        <p14:creationId xmlns:p14="http://schemas.microsoft.com/office/powerpoint/2010/main" val="970416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DE947-C699-4AFC-98F5-686A2C541DB1}" type="slidenum">
              <a:rPr lang="en-US" smtClean="0"/>
              <a:t>24</a:t>
            </a:fld>
            <a:endParaRPr lang="en-US"/>
          </a:p>
        </p:txBody>
      </p:sp>
    </p:spTree>
    <p:extLst>
      <p:ext uri="{BB962C8B-B14F-4D97-AF65-F5344CB8AC3E}">
        <p14:creationId xmlns:p14="http://schemas.microsoft.com/office/powerpoint/2010/main" val="1971557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submit</a:t>
            </a:r>
            <a:r>
              <a:rPr lang="en-US" baseline="0" dirty="0"/>
              <a:t> the application, an auto generated email will be sent to you to let you know that your application has been received by the Department of Human Resources.</a:t>
            </a:r>
          </a:p>
          <a:p>
            <a:endParaRPr lang="en-US" dirty="0"/>
          </a:p>
        </p:txBody>
      </p:sp>
      <p:sp>
        <p:nvSpPr>
          <p:cNvPr id="4" name="Slide Number Placeholder 3"/>
          <p:cNvSpPr>
            <a:spLocks noGrp="1"/>
          </p:cNvSpPr>
          <p:nvPr>
            <p:ph type="sldNum" sz="quarter" idx="10"/>
          </p:nvPr>
        </p:nvSpPr>
        <p:spPr/>
        <p:txBody>
          <a:bodyPr/>
          <a:lstStyle/>
          <a:p>
            <a:fld id="{114DE947-C699-4AFC-98F5-686A2C541DB1}" type="slidenum">
              <a:rPr lang="en-US" smtClean="0"/>
              <a:t>25</a:t>
            </a:fld>
            <a:endParaRPr lang="en-US"/>
          </a:p>
        </p:txBody>
      </p:sp>
    </p:spTree>
    <p:extLst>
      <p:ext uri="{BB962C8B-B14F-4D97-AF65-F5344CB8AC3E}">
        <p14:creationId xmlns:p14="http://schemas.microsoft.com/office/powerpoint/2010/main" val="1529826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it is taking between 7-10 days for the agency to evaluate all applications and give</a:t>
            </a:r>
            <a:r>
              <a:rPr lang="en-US" baseline="0" dirty="0"/>
              <a:t> a response as to whether you have been found qualified or not.</a:t>
            </a:r>
          </a:p>
          <a:p>
            <a:endParaRPr lang="en-US" baseline="0" dirty="0"/>
          </a:p>
          <a:p>
            <a:r>
              <a:rPr lang="en-US" baseline="0" dirty="0"/>
              <a:t>If you have not heard back from the agency, check your spam mail or you can call the agency number listed on the posting to inquire on the status.  </a:t>
            </a:r>
          </a:p>
          <a:p>
            <a:endParaRPr lang="en-US" baseline="0" dirty="0"/>
          </a:p>
          <a:p>
            <a:r>
              <a:rPr lang="en-US" baseline="0" dirty="0"/>
              <a:t>Remember, even though an applicant has been found qualified, it is does not mean that they will automatically receive a interview.  That is up to the hiring manager-which again is why your application is your official request for an interview.</a:t>
            </a:r>
            <a:endParaRPr lang="en-US" dirty="0"/>
          </a:p>
        </p:txBody>
      </p:sp>
      <p:sp>
        <p:nvSpPr>
          <p:cNvPr id="4" name="Slide Number Placeholder 3"/>
          <p:cNvSpPr>
            <a:spLocks noGrp="1"/>
          </p:cNvSpPr>
          <p:nvPr>
            <p:ph type="sldNum" sz="quarter" idx="10"/>
          </p:nvPr>
        </p:nvSpPr>
        <p:spPr/>
        <p:txBody>
          <a:bodyPr/>
          <a:lstStyle/>
          <a:p>
            <a:fld id="{114DE947-C699-4AFC-98F5-686A2C541DB1}" type="slidenum">
              <a:rPr lang="en-US" smtClean="0"/>
              <a:t>26</a:t>
            </a:fld>
            <a:endParaRPr lang="en-US"/>
          </a:p>
        </p:txBody>
      </p:sp>
    </p:spTree>
    <p:extLst>
      <p:ext uri="{BB962C8B-B14F-4D97-AF65-F5344CB8AC3E}">
        <p14:creationId xmlns:p14="http://schemas.microsoft.com/office/powerpoint/2010/main" val="3724798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forgot your user</a:t>
            </a:r>
            <a:r>
              <a:rPr lang="en-US" baseline="0" dirty="0"/>
              <a:t> id or password, no worries.  Contact our office and we can walk you through resetting your password.  </a:t>
            </a:r>
          </a:p>
          <a:p>
            <a:endParaRPr lang="en-US" baseline="0" dirty="0"/>
          </a:p>
          <a:p>
            <a:r>
              <a:rPr lang="en-US" baseline="0" dirty="0"/>
              <a:t>Whatever you do, do not create another account.</a:t>
            </a:r>
            <a:endParaRPr lang="en-US" dirty="0"/>
          </a:p>
        </p:txBody>
      </p:sp>
      <p:sp>
        <p:nvSpPr>
          <p:cNvPr id="4" name="Slide Number Placeholder 3"/>
          <p:cNvSpPr>
            <a:spLocks noGrp="1"/>
          </p:cNvSpPr>
          <p:nvPr>
            <p:ph type="sldNum" sz="quarter" idx="10"/>
          </p:nvPr>
        </p:nvSpPr>
        <p:spPr/>
        <p:txBody>
          <a:bodyPr/>
          <a:lstStyle/>
          <a:p>
            <a:fld id="{114DE947-C699-4AFC-98F5-686A2C541DB1}" type="slidenum">
              <a:rPr lang="en-US" smtClean="0"/>
              <a:t>27</a:t>
            </a:fld>
            <a:endParaRPr lang="en-US"/>
          </a:p>
        </p:txBody>
      </p:sp>
    </p:spTree>
    <p:extLst>
      <p:ext uri="{BB962C8B-B14F-4D97-AF65-F5344CB8AC3E}">
        <p14:creationId xmlns:p14="http://schemas.microsoft.com/office/powerpoint/2010/main" val="3377161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DE947-C699-4AFC-98F5-686A2C541DB1}" type="slidenum">
              <a:rPr lang="en-US" smtClean="0"/>
              <a:t>28</a:t>
            </a:fld>
            <a:endParaRPr lang="en-US"/>
          </a:p>
        </p:txBody>
      </p:sp>
    </p:spTree>
    <p:extLst>
      <p:ext uri="{BB962C8B-B14F-4D97-AF65-F5344CB8AC3E}">
        <p14:creationId xmlns:p14="http://schemas.microsoft.com/office/powerpoint/2010/main" val="1560225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DE947-C699-4AFC-98F5-686A2C541DB1}" type="slidenum">
              <a:rPr lang="en-US" smtClean="0"/>
              <a:t>29</a:t>
            </a:fld>
            <a:endParaRPr lang="en-US"/>
          </a:p>
        </p:txBody>
      </p:sp>
    </p:spTree>
    <p:extLst>
      <p:ext uri="{BB962C8B-B14F-4D97-AF65-F5344CB8AC3E}">
        <p14:creationId xmlns:p14="http://schemas.microsoft.com/office/powerpoint/2010/main" val="176024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occupational grouping?  </a:t>
            </a:r>
          </a:p>
          <a:p>
            <a:endParaRPr lang="en-US" dirty="0"/>
          </a:p>
          <a:p>
            <a:r>
              <a:rPr lang="en-US" dirty="0"/>
              <a:t>Well it is grouping a series of classifications (positions) within the same occupational field together.  The work they perform is similar enough in nature to be joined within the same group.  </a:t>
            </a:r>
          </a:p>
          <a:p>
            <a:endParaRPr lang="en-US" dirty="0"/>
          </a:p>
          <a:p>
            <a:r>
              <a:rPr lang="en-US" dirty="0"/>
              <a:t>For example:</a:t>
            </a:r>
          </a:p>
          <a:p>
            <a:endParaRPr lang="en-US" dirty="0"/>
          </a:p>
          <a:p>
            <a:r>
              <a:rPr lang="en-US" dirty="0"/>
              <a:t>Accounting and Fiscal</a:t>
            </a:r>
          </a:p>
          <a:p>
            <a:r>
              <a:rPr lang="en-US" dirty="0"/>
              <a:t>Law Enforcement and Public Safety</a:t>
            </a:r>
          </a:p>
          <a:p>
            <a:r>
              <a:rPr lang="en-US" dirty="0"/>
              <a:t>Administrative and Support Services</a:t>
            </a:r>
          </a:p>
          <a:p>
            <a:endParaRPr lang="en-US" dirty="0"/>
          </a:p>
          <a:p>
            <a:r>
              <a:rPr lang="en-US" dirty="0"/>
              <a:t>If we were to click on one of these occupational groups, it would filter the over 1500 job titles the state has and only show you the ones that fall into these areas.</a:t>
            </a:r>
          </a:p>
          <a:p>
            <a:endParaRPr lang="en-US" dirty="0"/>
          </a:p>
          <a:p>
            <a:r>
              <a:rPr lang="en-US" dirty="0"/>
              <a:t>So let’s look at the Administrative and Support Services</a:t>
            </a:r>
          </a:p>
        </p:txBody>
      </p:sp>
      <p:sp>
        <p:nvSpPr>
          <p:cNvPr id="4" name="Slide Number Placeholder 3"/>
          <p:cNvSpPr>
            <a:spLocks noGrp="1"/>
          </p:cNvSpPr>
          <p:nvPr>
            <p:ph type="sldNum" sz="quarter" idx="10"/>
          </p:nvPr>
        </p:nvSpPr>
        <p:spPr/>
        <p:txBody>
          <a:bodyPr/>
          <a:lstStyle/>
          <a:p>
            <a:fld id="{114DE947-C699-4AFC-98F5-686A2C541DB1}" type="slidenum">
              <a:rPr lang="en-US" smtClean="0"/>
              <a:t>3</a:t>
            </a:fld>
            <a:endParaRPr lang="en-US"/>
          </a:p>
        </p:txBody>
      </p:sp>
    </p:spTree>
    <p:extLst>
      <p:ext uri="{BB962C8B-B14F-4D97-AF65-F5344CB8AC3E}">
        <p14:creationId xmlns:p14="http://schemas.microsoft.com/office/powerpoint/2010/main" val="422130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this group includes the Administrative Specialist, but it also includes the Corporations Assistant, Executive Secretary, and many more positions.</a:t>
            </a:r>
          </a:p>
          <a:p>
            <a:endParaRPr lang="en-US" dirty="0"/>
          </a:p>
          <a:p>
            <a:r>
              <a:rPr lang="en-US" dirty="0"/>
              <a:t>From this screen, you can select the title of the position to find out more, or if you know you are interested in this position, you can click on the box to select to be notified.  Once you have selected all the classes, you are interested in, click on “add all checked classes to my job search” located at the top of the page.  Once you do this, you will be directed to another page.</a:t>
            </a:r>
          </a:p>
          <a:p>
            <a:endParaRPr lang="en-US" dirty="0"/>
          </a:p>
        </p:txBody>
      </p:sp>
      <p:sp>
        <p:nvSpPr>
          <p:cNvPr id="4" name="Slide Number Placeholder 3"/>
          <p:cNvSpPr>
            <a:spLocks noGrp="1"/>
          </p:cNvSpPr>
          <p:nvPr>
            <p:ph type="sldNum" sz="quarter" idx="10"/>
          </p:nvPr>
        </p:nvSpPr>
        <p:spPr/>
        <p:txBody>
          <a:bodyPr/>
          <a:lstStyle/>
          <a:p>
            <a:fld id="{114DE947-C699-4AFC-98F5-686A2C541DB1}" type="slidenum">
              <a:rPr lang="en-US" smtClean="0"/>
              <a:t>4</a:t>
            </a:fld>
            <a:endParaRPr lang="en-US"/>
          </a:p>
        </p:txBody>
      </p:sp>
    </p:spTree>
    <p:extLst>
      <p:ext uri="{BB962C8B-B14F-4D97-AF65-F5344CB8AC3E}">
        <p14:creationId xmlns:p14="http://schemas.microsoft.com/office/powerpoint/2010/main" val="161785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will show you the classes you are requesting to be notified about.  From here you can click “finish” if you are done or you can continue searching other classes repeating the steps I mentioned earlier.</a:t>
            </a:r>
          </a:p>
        </p:txBody>
      </p:sp>
      <p:sp>
        <p:nvSpPr>
          <p:cNvPr id="4" name="Slide Number Placeholder 3"/>
          <p:cNvSpPr>
            <a:spLocks noGrp="1"/>
          </p:cNvSpPr>
          <p:nvPr>
            <p:ph type="sldNum" sz="quarter" idx="10"/>
          </p:nvPr>
        </p:nvSpPr>
        <p:spPr/>
        <p:txBody>
          <a:bodyPr/>
          <a:lstStyle/>
          <a:p>
            <a:fld id="{114DE947-C699-4AFC-98F5-686A2C541DB1}" type="slidenum">
              <a:rPr lang="en-US" smtClean="0"/>
              <a:t>5</a:t>
            </a:fld>
            <a:endParaRPr lang="en-US"/>
          </a:p>
        </p:txBody>
      </p:sp>
    </p:spTree>
    <p:extLst>
      <p:ext uri="{BB962C8B-B14F-4D97-AF65-F5344CB8AC3E}">
        <p14:creationId xmlns:p14="http://schemas.microsoft.com/office/powerpoint/2010/main" val="179323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click finish, enter</a:t>
            </a:r>
            <a:r>
              <a:rPr lang="en-US" baseline="0" dirty="0"/>
              <a:t> your email address and you are done.</a:t>
            </a:r>
          </a:p>
          <a:p>
            <a:endParaRPr lang="en-US" baseline="0" dirty="0"/>
          </a:p>
          <a:p>
            <a:r>
              <a:rPr lang="en-US" baseline="0" dirty="0"/>
              <a:t>Any questions about email alerts?</a:t>
            </a:r>
          </a:p>
        </p:txBody>
      </p:sp>
      <p:sp>
        <p:nvSpPr>
          <p:cNvPr id="4" name="Slide Number Placeholder 3"/>
          <p:cNvSpPr>
            <a:spLocks noGrp="1"/>
          </p:cNvSpPr>
          <p:nvPr>
            <p:ph type="sldNum" sz="quarter" idx="10"/>
          </p:nvPr>
        </p:nvSpPr>
        <p:spPr/>
        <p:txBody>
          <a:bodyPr/>
          <a:lstStyle/>
          <a:p>
            <a:fld id="{114DE947-C699-4AFC-98F5-686A2C541DB1}" type="slidenum">
              <a:rPr lang="en-US" smtClean="0"/>
              <a:t>6</a:t>
            </a:fld>
            <a:endParaRPr lang="en-US"/>
          </a:p>
        </p:txBody>
      </p:sp>
    </p:spTree>
    <p:extLst>
      <p:ext uri="{BB962C8B-B14F-4D97-AF65-F5344CB8AC3E}">
        <p14:creationId xmlns:p14="http://schemas.microsoft.com/office/powerpoint/2010/main" val="3071770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go</a:t>
            </a:r>
            <a:r>
              <a:rPr lang="en-US" baseline="0" dirty="0"/>
              <a:t> over some information on the posting.  It is important to look at the posting because it gives you some great information.  </a:t>
            </a:r>
          </a:p>
          <a:p>
            <a:endParaRPr lang="en-US" baseline="0" dirty="0"/>
          </a:p>
        </p:txBody>
      </p:sp>
      <p:sp>
        <p:nvSpPr>
          <p:cNvPr id="4" name="Slide Number Placeholder 3"/>
          <p:cNvSpPr>
            <a:spLocks noGrp="1"/>
          </p:cNvSpPr>
          <p:nvPr>
            <p:ph type="sldNum" sz="quarter" idx="10"/>
          </p:nvPr>
        </p:nvSpPr>
        <p:spPr/>
        <p:txBody>
          <a:bodyPr/>
          <a:lstStyle/>
          <a:p>
            <a:fld id="{114DE947-C699-4AFC-98F5-686A2C541DB1}" type="slidenum">
              <a:rPr lang="en-US" smtClean="0"/>
              <a:t>7</a:t>
            </a:fld>
            <a:endParaRPr lang="en-US"/>
          </a:p>
        </p:txBody>
      </p:sp>
    </p:spTree>
    <p:extLst>
      <p:ext uri="{BB962C8B-B14F-4D97-AF65-F5344CB8AC3E}">
        <p14:creationId xmlns:p14="http://schemas.microsoft.com/office/powerpoint/2010/main" val="152392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 look at the open and close dates?  How about the time at the end of the recruitment?</a:t>
            </a:r>
          </a:p>
          <a:p>
            <a:endParaRPr lang="en-US" dirty="0"/>
          </a:p>
          <a:p>
            <a:r>
              <a:rPr lang="en-US" dirty="0"/>
              <a:t>Most posting are only open for 7 days and close at 11:59:00 pm.  </a:t>
            </a:r>
          </a:p>
          <a:p>
            <a:endParaRPr lang="en-US" dirty="0"/>
          </a:p>
          <a:p>
            <a:r>
              <a:rPr lang="en-US" dirty="0"/>
              <a:t>What does that mean to a candidate?  </a:t>
            </a:r>
          </a:p>
          <a:p>
            <a:endParaRPr lang="en-US" dirty="0"/>
          </a:p>
          <a:p>
            <a:pPr marL="173422" indent="-173422">
              <a:buFont typeface="Arial" panose="020B0604020202020204" pitchFamily="34" charset="0"/>
              <a:buChar char="•"/>
            </a:pPr>
            <a:r>
              <a:rPr lang="en-US" dirty="0"/>
              <a:t>They are working on limited time once the recruitment opens to type up and submit their application</a:t>
            </a:r>
          </a:p>
          <a:p>
            <a:pPr marL="173422" indent="-173422">
              <a:buFont typeface="Arial" panose="020B0604020202020204" pitchFamily="34" charset="0"/>
              <a:buChar char="•"/>
            </a:pPr>
            <a:endParaRPr lang="en-US" dirty="0"/>
          </a:p>
          <a:p>
            <a:r>
              <a:rPr lang="en-US" dirty="0"/>
              <a:t>Remember how I showed you the email alerts and I said you can click on the title to see more about the job?  Well when you “look more at the job” you can see what the job requirements are. </a:t>
            </a:r>
          </a:p>
        </p:txBody>
      </p:sp>
      <p:sp>
        <p:nvSpPr>
          <p:cNvPr id="4" name="Slide Number Placeholder 3"/>
          <p:cNvSpPr>
            <a:spLocks noGrp="1"/>
          </p:cNvSpPr>
          <p:nvPr>
            <p:ph type="sldNum" sz="quarter" idx="10"/>
          </p:nvPr>
        </p:nvSpPr>
        <p:spPr/>
        <p:txBody>
          <a:bodyPr/>
          <a:lstStyle/>
          <a:p>
            <a:fld id="{114DE947-C699-4AFC-98F5-686A2C541DB1}" type="slidenum">
              <a:rPr lang="en-US" smtClean="0"/>
              <a:t>8</a:t>
            </a:fld>
            <a:endParaRPr lang="en-US"/>
          </a:p>
        </p:txBody>
      </p:sp>
    </p:spTree>
    <p:extLst>
      <p:ext uri="{BB962C8B-B14F-4D97-AF65-F5344CB8AC3E}">
        <p14:creationId xmlns:p14="http://schemas.microsoft.com/office/powerpoint/2010/main" val="162582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type of recruitment because certain recruitments are</a:t>
            </a:r>
            <a:r>
              <a:rPr lang="en-US" baseline="0" dirty="0"/>
              <a:t> restricted to state employees only.  Additionally, some positions might not offer benefits, or could be reduce hours of 29.75 or full time hours of 37.5 but not benefit eligible.</a:t>
            </a:r>
          </a:p>
        </p:txBody>
      </p:sp>
      <p:sp>
        <p:nvSpPr>
          <p:cNvPr id="4" name="Slide Number Placeholder 3"/>
          <p:cNvSpPr>
            <a:spLocks noGrp="1"/>
          </p:cNvSpPr>
          <p:nvPr>
            <p:ph type="sldNum" sz="quarter" idx="10"/>
          </p:nvPr>
        </p:nvSpPr>
        <p:spPr/>
        <p:txBody>
          <a:bodyPr/>
          <a:lstStyle/>
          <a:p>
            <a:fld id="{114DE947-C699-4AFC-98F5-686A2C541DB1}" type="slidenum">
              <a:rPr lang="en-US" smtClean="0"/>
              <a:t>9</a:t>
            </a:fld>
            <a:endParaRPr lang="en-US"/>
          </a:p>
        </p:txBody>
      </p:sp>
    </p:spTree>
    <p:extLst>
      <p:ext uri="{BB962C8B-B14F-4D97-AF65-F5344CB8AC3E}">
        <p14:creationId xmlns:p14="http://schemas.microsoft.com/office/powerpoint/2010/main" val="2460875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5/13/2019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5/13/2019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5/13/2019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4A9A-5E0A-4567-8410-26BF5BA19CBE}"/>
              </a:ext>
            </a:extLst>
          </p:cNvPr>
          <p:cNvSpPr>
            <a:spLocks noGrp="1"/>
          </p:cNvSpPr>
          <p:nvPr>
            <p:ph type="ctrTitle"/>
          </p:nvPr>
        </p:nvSpPr>
        <p:spPr>
          <a:xfrm>
            <a:off x="2197099" y="2400300"/>
            <a:ext cx="9353053" cy="981529"/>
          </a:xfrm>
        </p:spPr>
        <p:txBody>
          <a:bodyPr>
            <a:normAutofit fontScale="90000"/>
          </a:bodyPr>
          <a:lstStyle/>
          <a:p>
            <a:br>
              <a:rPr lang="en-US" sz="5500" dirty="0"/>
            </a:br>
            <a:r>
              <a:rPr lang="en-US" sz="5500" dirty="0"/>
              <a:t>applying for state jobs</a:t>
            </a:r>
          </a:p>
        </p:txBody>
      </p:sp>
      <p:sp>
        <p:nvSpPr>
          <p:cNvPr id="3" name="Subtitle 2">
            <a:extLst>
              <a:ext uri="{FF2B5EF4-FFF2-40B4-BE49-F238E27FC236}">
                <a16:creationId xmlns:a16="http://schemas.microsoft.com/office/drawing/2014/main" id="{736B2DD0-B443-4B1E-AA24-C13D947CA83B}"/>
              </a:ext>
            </a:extLst>
          </p:cNvPr>
          <p:cNvSpPr>
            <a:spLocks noGrp="1"/>
          </p:cNvSpPr>
          <p:nvPr>
            <p:ph type="subTitle" idx="1"/>
          </p:nvPr>
        </p:nvSpPr>
        <p:spPr>
          <a:xfrm>
            <a:off x="2468580" y="3645504"/>
            <a:ext cx="8637072" cy="977621"/>
          </a:xfrm>
        </p:spPr>
        <p:txBody>
          <a:bodyPr/>
          <a:lstStyle/>
          <a:p>
            <a:r>
              <a:rPr lang="en-US" dirty="0"/>
              <a:t>What do I need to know</a:t>
            </a:r>
          </a:p>
        </p:txBody>
      </p:sp>
    </p:spTree>
    <p:extLst>
      <p:ext uri="{BB962C8B-B14F-4D97-AF65-F5344CB8AC3E}">
        <p14:creationId xmlns:p14="http://schemas.microsoft.com/office/powerpoint/2010/main" val="269707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Location</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4292145" y="2707003"/>
            <a:ext cx="6928734" cy="654788"/>
          </a:xfrm>
          <a:prstGeom prst="rect">
            <a:avLst/>
          </a:prstGeom>
        </p:spPr>
      </p:pic>
    </p:spTree>
    <p:extLst>
      <p:ext uri="{BB962C8B-B14F-4D97-AF65-F5344CB8AC3E}">
        <p14:creationId xmlns:p14="http://schemas.microsoft.com/office/powerpoint/2010/main" val="724106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Summary</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92145" y="862534"/>
            <a:ext cx="6928582" cy="4154984"/>
          </a:xfrm>
          <a:prstGeom prst="rect">
            <a:avLst/>
          </a:prstGeom>
          <a:noFill/>
        </p:spPr>
        <p:txBody>
          <a:bodyPr wrap="square" rtlCol="0">
            <a:spAutoFit/>
          </a:bodyPr>
          <a:lstStyle/>
          <a:p>
            <a:r>
              <a:rPr lang="en-US" sz="2200" dirty="0"/>
              <a:t>The incumbent in this position is responsible for administering a statewide program resulting from the Food Safety Modernization Act. The incumbent is responsible for planning, coordinating and implementing a produce safety program to include outreach, education, technical assistance, training, sampling and enforcement activities. The incumbent administers program related grants including reporting, budgeting and monitoring. Other duties include: Providing technical guidance to a wide variety of fruit and vegetable producers and serving as point of contact for farmers, trade associations, school districts, farmers markets, state agencies and the public. </a:t>
            </a:r>
          </a:p>
        </p:txBody>
      </p:sp>
    </p:spTree>
    <p:extLst>
      <p:ext uri="{BB962C8B-B14F-4D97-AF65-F5344CB8AC3E}">
        <p14:creationId xmlns:p14="http://schemas.microsoft.com/office/powerpoint/2010/main" val="250555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Additional</a:t>
            </a:r>
            <a:br>
              <a:rPr lang="en-US" sz="2500" dirty="0"/>
            </a:br>
            <a:r>
              <a:rPr lang="en-US" sz="2500" dirty="0"/>
              <a:t>information</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419600" y="971550"/>
            <a:ext cx="6635252" cy="3785652"/>
          </a:xfrm>
          <a:prstGeom prst="rect">
            <a:avLst/>
          </a:prstGeom>
          <a:noFill/>
        </p:spPr>
        <p:txBody>
          <a:bodyPr wrap="square" rtlCol="0">
            <a:spAutoFit/>
          </a:bodyPr>
          <a:lstStyle/>
          <a:p>
            <a:r>
              <a:rPr lang="en-US" sz="2400" dirty="0"/>
              <a:t>As a condition of hire, applicants must successfully complete all required training to become commissioned as an Officer of the Department of Health and Human Services Under Section 702(a) of the Food and Drug and Cosmetic Act, as amended, by the end of the one year probationary period.</a:t>
            </a:r>
          </a:p>
          <a:p>
            <a:r>
              <a:rPr lang="en-US" sz="2400" dirty="0"/>
              <a:t>As a condition of hire a satisfactory background investigation is required by the National Agency Check and Inquires (NACI).</a:t>
            </a:r>
          </a:p>
        </p:txBody>
      </p:sp>
    </p:spTree>
    <p:extLst>
      <p:ext uri="{BB962C8B-B14F-4D97-AF65-F5344CB8AC3E}">
        <p14:creationId xmlns:p14="http://schemas.microsoft.com/office/powerpoint/2010/main" val="1781762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Job Requirements</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4561771" y="1353255"/>
            <a:ext cx="6403013" cy="3430445"/>
          </a:xfrm>
          <a:prstGeom prst="rect">
            <a:avLst/>
          </a:prstGeom>
        </p:spPr>
      </p:pic>
    </p:spTree>
    <p:extLst>
      <p:ext uri="{BB962C8B-B14F-4D97-AF65-F5344CB8AC3E}">
        <p14:creationId xmlns:p14="http://schemas.microsoft.com/office/powerpoint/2010/main" val="1508355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Knowledge </a:t>
            </a:r>
            <a:br>
              <a:rPr lang="en-US" sz="2500" dirty="0"/>
            </a:br>
            <a:br>
              <a:rPr lang="en-US" sz="2500" dirty="0"/>
            </a:br>
            <a:r>
              <a:rPr lang="en-US" sz="2500" dirty="0"/>
              <a:t>Versus </a:t>
            </a:r>
            <a:br>
              <a:rPr lang="en-US" sz="2500" dirty="0"/>
            </a:br>
            <a:br>
              <a:rPr lang="en-US" sz="2500" dirty="0"/>
            </a:br>
            <a:r>
              <a:rPr lang="en-US" sz="2500" dirty="0"/>
              <a:t>Experience</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5241699" y="1183709"/>
            <a:ext cx="4727821" cy="3513819"/>
          </a:xfrm>
          <a:prstGeom prst="rect">
            <a:avLst/>
          </a:prstGeom>
        </p:spPr>
      </p:pic>
    </p:spTree>
    <p:extLst>
      <p:ext uri="{BB962C8B-B14F-4D97-AF65-F5344CB8AC3E}">
        <p14:creationId xmlns:p14="http://schemas.microsoft.com/office/powerpoint/2010/main" val="636577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404481" y="1517784"/>
            <a:ext cx="3170430" cy="1868760"/>
          </a:xfrm>
        </p:spPr>
        <p:txBody>
          <a:bodyPr vert="horz" lIns="91440" tIns="45720" rIns="91440" bIns="0" rtlCol="0" anchor="b">
            <a:noAutofit/>
          </a:bodyPr>
          <a:lstStyle/>
          <a:p>
            <a:r>
              <a:rPr lang="en-US" sz="2800" dirty="0"/>
              <a:t>Such AS</a:t>
            </a:r>
            <a:br>
              <a:rPr lang="en-US" sz="2800" dirty="0"/>
            </a:br>
            <a:br>
              <a:rPr lang="en-US" sz="2800" dirty="0"/>
            </a:br>
            <a:r>
              <a:rPr lang="en-US" sz="2800" dirty="0"/>
              <a:t>VS </a:t>
            </a:r>
            <a:br>
              <a:rPr lang="en-US" sz="2800" dirty="0"/>
            </a:br>
            <a:br>
              <a:rPr lang="en-US" sz="2800" dirty="0"/>
            </a:br>
            <a:r>
              <a:rPr lang="en-US" sz="2800" dirty="0"/>
              <a:t>Which Includes</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One year experience in processing human resource transactions in areas such as pay, benefits, applicant services, labor relations or employment practices in accordance with laws, rules, regulations, policies and procedures; providing guidance and information to others; researching and resolving problems.</a:t>
            </a:r>
            <a:endParaRPr lang="en-US"/>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46533" y="1170732"/>
            <a:ext cx="6599365" cy="3539430"/>
          </a:xfrm>
          <a:prstGeom prst="rect">
            <a:avLst/>
          </a:prstGeom>
          <a:noFill/>
        </p:spPr>
        <p:txBody>
          <a:bodyPr wrap="square" rtlCol="0">
            <a:spAutoFit/>
          </a:bodyPr>
          <a:lstStyle/>
          <a:p>
            <a:r>
              <a:rPr lang="en-US" sz="2800" dirty="0"/>
              <a:t>One year experience in processing financial transactions in areas </a:t>
            </a:r>
            <a:r>
              <a:rPr lang="en-US" sz="2800" b="1" i="1" u="sng" dirty="0"/>
              <a:t>such as </a:t>
            </a:r>
            <a:r>
              <a:rPr lang="en-US" sz="2800" dirty="0"/>
              <a:t>accounting, auditing, payroll, or taxes. </a:t>
            </a:r>
          </a:p>
          <a:p>
            <a:endParaRPr lang="en-US" sz="2800" dirty="0"/>
          </a:p>
          <a:p>
            <a:r>
              <a:rPr lang="en-US" sz="2800" dirty="0"/>
              <a:t>One year experience in creating financial reports </a:t>
            </a:r>
            <a:r>
              <a:rPr lang="en-US" sz="2800" b="1" i="1" u="sng" dirty="0"/>
              <a:t>which includes </a:t>
            </a:r>
            <a:r>
              <a:rPr lang="en-US" sz="2800" dirty="0"/>
              <a:t>combining and presenting financial data from multiple sources in an organized format. </a:t>
            </a:r>
          </a:p>
        </p:txBody>
      </p:sp>
    </p:spTree>
    <p:extLst>
      <p:ext uri="{BB962C8B-B14F-4D97-AF65-F5344CB8AC3E}">
        <p14:creationId xmlns:p14="http://schemas.microsoft.com/office/powerpoint/2010/main" val="387058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Narrative Responses</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214365"/>
                </a:solidFill>
                <a:latin typeface="Arial" panose="020B0604020202020204" pitchFamily="34" charset="0"/>
              </a:rPr>
              <a:t>To support your response, please provide a detailed description of your </a:t>
            </a:r>
            <a:r>
              <a:rPr lang="en-US" b="1" u="sng">
                <a:solidFill>
                  <a:srgbClr val="214365"/>
                </a:solidFill>
                <a:latin typeface="Arial" panose="020B0604020202020204" pitchFamily="34" charset="0"/>
              </a:rPr>
              <a:t>work experience</a:t>
            </a:r>
            <a:r>
              <a:rPr lang="en-US" b="1">
                <a:solidFill>
                  <a:srgbClr val="214365"/>
                </a:solidFill>
                <a:latin typeface="Arial" panose="020B0604020202020204" pitchFamily="34" charset="0"/>
              </a:rPr>
              <a:t> to include employer, dates of employment, job title and duties. For education and training to support knowledge requirements, please provide educational providers, training course titles and summary of course content.</a:t>
            </a:r>
            <a:endParaRPr lang="en-US" b="1">
              <a:solidFill>
                <a:srgbClr val="214365"/>
              </a:solidFill>
              <a:effectLst/>
              <a:latin typeface="Arial" panose="020B0604020202020204" pitchFamily="34" charset="0"/>
            </a:endParaRPr>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15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86057" y="1638714"/>
            <a:ext cx="4623946" cy="584775"/>
          </a:xfrm>
          <a:prstGeom prst="rect">
            <a:avLst/>
          </a:prstGeom>
          <a:noFill/>
        </p:spPr>
        <p:txBody>
          <a:bodyPr wrap="square" rtlCol="0">
            <a:spAutoFit/>
          </a:bodyPr>
          <a:lstStyle/>
          <a:p>
            <a:r>
              <a:rPr lang="en-US" sz="3200" dirty="0"/>
              <a:t>State “See Resume”</a:t>
            </a:r>
          </a:p>
        </p:txBody>
      </p:sp>
      <p:sp>
        <p:nvSpPr>
          <p:cNvPr id="5" name="TextBox 4"/>
          <p:cNvSpPr txBox="1"/>
          <p:nvPr/>
        </p:nvSpPr>
        <p:spPr>
          <a:xfrm>
            <a:off x="4607551" y="2360786"/>
            <a:ext cx="4231649" cy="584775"/>
          </a:xfrm>
          <a:prstGeom prst="rect">
            <a:avLst/>
          </a:prstGeom>
          <a:noFill/>
        </p:spPr>
        <p:txBody>
          <a:bodyPr wrap="square" rtlCol="0">
            <a:spAutoFit/>
          </a:bodyPr>
          <a:lstStyle/>
          <a:p>
            <a:r>
              <a:rPr lang="en-US" sz="3200" dirty="0"/>
              <a:t>State “See above”</a:t>
            </a:r>
          </a:p>
        </p:txBody>
      </p:sp>
      <p:sp>
        <p:nvSpPr>
          <p:cNvPr id="6" name="TextBox 5"/>
          <p:cNvSpPr txBox="1"/>
          <p:nvPr/>
        </p:nvSpPr>
        <p:spPr>
          <a:xfrm>
            <a:off x="4586056" y="3083420"/>
            <a:ext cx="5948593" cy="1077218"/>
          </a:xfrm>
          <a:prstGeom prst="rect">
            <a:avLst/>
          </a:prstGeom>
          <a:noFill/>
        </p:spPr>
        <p:txBody>
          <a:bodyPr wrap="square" rtlCol="0">
            <a:spAutoFit/>
          </a:bodyPr>
          <a:lstStyle/>
          <a:p>
            <a:r>
              <a:rPr lang="en-US" sz="3200" dirty="0"/>
              <a:t>Be a repetition of response to previous questions</a:t>
            </a:r>
          </a:p>
        </p:txBody>
      </p:sp>
      <p:sp>
        <p:nvSpPr>
          <p:cNvPr id="7" name="TextBox 6"/>
          <p:cNvSpPr txBox="1"/>
          <p:nvPr/>
        </p:nvSpPr>
        <p:spPr>
          <a:xfrm>
            <a:off x="4586056" y="4238584"/>
            <a:ext cx="5034194" cy="584775"/>
          </a:xfrm>
          <a:prstGeom prst="rect">
            <a:avLst/>
          </a:prstGeom>
          <a:noFill/>
        </p:spPr>
        <p:txBody>
          <a:bodyPr wrap="square" rtlCol="0">
            <a:spAutoFit/>
          </a:bodyPr>
          <a:lstStyle/>
          <a:p>
            <a:r>
              <a:rPr lang="en-US" sz="3200" dirty="0"/>
              <a:t>Be the same as your resume</a:t>
            </a:r>
          </a:p>
        </p:txBody>
      </p:sp>
      <p:cxnSp>
        <p:nvCxnSpPr>
          <p:cNvPr id="22" name="Straight Connector 21">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6"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Narrative Responses should not…</a:t>
            </a:r>
          </a:p>
        </p:txBody>
      </p:sp>
    </p:spTree>
    <p:extLst>
      <p:ext uri="{BB962C8B-B14F-4D97-AF65-F5344CB8AC3E}">
        <p14:creationId xmlns:p14="http://schemas.microsoft.com/office/powerpoint/2010/main" val="65434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Employment History</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476750" y="927230"/>
            <a:ext cx="6578102" cy="769441"/>
          </a:xfrm>
          <a:prstGeom prst="rect">
            <a:avLst/>
          </a:prstGeom>
          <a:noFill/>
        </p:spPr>
        <p:txBody>
          <a:bodyPr wrap="square" rtlCol="0">
            <a:spAutoFit/>
          </a:bodyPr>
          <a:lstStyle/>
          <a:p>
            <a:r>
              <a:rPr lang="en-US" sz="4400" dirty="0"/>
              <a:t>How far back do I go?</a:t>
            </a:r>
          </a:p>
        </p:txBody>
      </p:sp>
      <p:sp>
        <p:nvSpPr>
          <p:cNvPr id="4" name="TextBox 3"/>
          <p:cNvSpPr txBox="1"/>
          <p:nvPr/>
        </p:nvSpPr>
        <p:spPr>
          <a:xfrm>
            <a:off x="4366131" y="1650134"/>
            <a:ext cx="6851759" cy="4031873"/>
          </a:xfrm>
          <a:prstGeom prst="rect">
            <a:avLst/>
          </a:prstGeom>
          <a:noFill/>
        </p:spPr>
        <p:txBody>
          <a:bodyPr wrap="square" rtlCol="0">
            <a:spAutoFit/>
          </a:bodyPr>
          <a:lstStyle/>
          <a:p>
            <a:pPr marL="457200" indent="-457200">
              <a:buFont typeface="Wingdings" panose="05000000000000000000" pitchFamily="2" charset="2"/>
              <a:buChar char="Ø"/>
            </a:pPr>
            <a:r>
              <a:rPr lang="en-US" sz="3200" dirty="0"/>
              <a:t>As far back as you need to so that your knowledge and/or experience can be verified</a:t>
            </a:r>
          </a:p>
          <a:p>
            <a:pPr marL="457200" indent="-457200">
              <a:buFont typeface="Wingdings" panose="05000000000000000000" pitchFamily="2" charset="2"/>
              <a:buChar char="Ø"/>
            </a:pPr>
            <a:r>
              <a:rPr lang="en-US" sz="3200" dirty="0"/>
              <a:t>Be sure to include the correct employment dates</a:t>
            </a:r>
          </a:p>
          <a:p>
            <a:pPr marL="457200" indent="-457200">
              <a:buFont typeface="Wingdings" panose="05000000000000000000" pitchFamily="2" charset="2"/>
              <a:buChar char="Ø"/>
            </a:pPr>
            <a:r>
              <a:rPr lang="en-US" sz="3200" dirty="0"/>
              <a:t>Part time credit is given for part time work</a:t>
            </a:r>
          </a:p>
          <a:p>
            <a:endParaRPr lang="en-US" sz="3200" dirty="0"/>
          </a:p>
        </p:txBody>
      </p:sp>
    </p:spTree>
    <p:extLst>
      <p:ext uri="{BB962C8B-B14F-4D97-AF65-F5344CB8AC3E}">
        <p14:creationId xmlns:p14="http://schemas.microsoft.com/office/powerpoint/2010/main" val="265003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Other questions		</a:t>
            </a:r>
          </a:p>
        </p:txBody>
      </p:sp>
      <p:sp>
        <p:nvSpPr>
          <p:cNvPr id="3" name="Content Placeholder 2"/>
          <p:cNvSpPr>
            <a:spLocks noGrp="1"/>
          </p:cNvSpPr>
          <p:nvPr>
            <p:ph idx="1"/>
          </p:nvPr>
        </p:nvSpPr>
        <p:spPr/>
        <p:txBody>
          <a:bodyPr>
            <a:normAutofit/>
          </a:bodyPr>
          <a:lstStyle/>
          <a:p>
            <a:r>
              <a:rPr lang="en-US" sz="4400" dirty="0"/>
              <a:t>Ranking questions/Exams</a:t>
            </a:r>
          </a:p>
          <a:p>
            <a:r>
              <a:rPr lang="en-US" sz="4400" dirty="0" err="1"/>
              <a:t>Selectives</a:t>
            </a:r>
            <a:endParaRPr lang="en-US" sz="4400" dirty="0"/>
          </a:p>
          <a:p>
            <a:r>
              <a:rPr lang="en-US" sz="4400" dirty="0"/>
              <a:t>Preferences</a:t>
            </a:r>
          </a:p>
        </p:txBody>
      </p:sp>
    </p:spTree>
    <p:extLst>
      <p:ext uri="{BB962C8B-B14F-4D97-AF65-F5344CB8AC3E}">
        <p14:creationId xmlns:p14="http://schemas.microsoft.com/office/powerpoint/2010/main" val="353218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D8CA623-F743-402B-9D20-758A8C48EA74}"/>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300"/>
              <a:t>Did you sign up for email alerts?</a:t>
            </a:r>
          </a:p>
        </p:txBody>
      </p:sp>
      <p:cxnSp>
        <p:nvCxnSpPr>
          <p:cNvPr id="22" name="Straight Connector 21">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4" name="Group 23">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5" name="Rectangle 24">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CE17F0AE-C5AA-4231-B020-CBBBC67E1D42}"/>
              </a:ext>
            </a:extLst>
          </p:cNvPr>
          <p:cNvPicPr>
            <a:picLocks noGrp="1" noChangeAspect="1"/>
          </p:cNvPicPr>
          <p:nvPr>
            <p:ph idx="1"/>
          </p:nvPr>
        </p:nvPicPr>
        <p:blipFill>
          <a:blip r:embed="rId4"/>
          <a:stretch>
            <a:fillRect/>
          </a:stretch>
        </p:blipFill>
        <p:spPr>
          <a:xfrm>
            <a:off x="4618374" y="1400165"/>
            <a:ext cx="6282919" cy="3298532"/>
          </a:xfrm>
          <a:prstGeom prst="rect">
            <a:avLst/>
          </a:prstGeom>
        </p:spPr>
      </p:pic>
      <p:pic>
        <p:nvPicPr>
          <p:cNvPr id="30" name="Picture 29">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31">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961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Other questions</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641912" y="1162447"/>
            <a:ext cx="6229350" cy="830997"/>
          </a:xfrm>
          <a:prstGeom prst="rect">
            <a:avLst/>
          </a:prstGeom>
          <a:noFill/>
        </p:spPr>
        <p:txBody>
          <a:bodyPr wrap="square" rtlCol="0">
            <a:spAutoFit/>
          </a:bodyPr>
          <a:lstStyle/>
          <a:p>
            <a:r>
              <a:rPr lang="en-US" sz="4800" dirty="0"/>
              <a:t>Training and Experience</a:t>
            </a:r>
          </a:p>
        </p:txBody>
      </p:sp>
      <p:sp>
        <p:nvSpPr>
          <p:cNvPr id="6" name="TextBox 5"/>
          <p:cNvSpPr txBox="1"/>
          <p:nvPr/>
        </p:nvSpPr>
        <p:spPr>
          <a:xfrm>
            <a:off x="5044829" y="2361002"/>
            <a:ext cx="5283138" cy="1938992"/>
          </a:xfrm>
          <a:prstGeom prst="rect">
            <a:avLst/>
          </a:prstGeom>
          <a:noFill/>
        </p:spPr>
        <p:txBody>
          <a:bodyPr wrap="square" rtlCol="0">
            <a:spAutoFit/>
          </a:bodyPr>
          <a:lstStyle/>
          <a:p>
            <a:pPr marL="571500" indent="-571500">
              <a:buFont typeface="Wingdings" panose="05000000000000000000" pitchFamily="2" charset="2"/>
              <a:buChar char="Ø"/>
            </a:pPr>
            <a:r>
              <a:rPr lang="en-US" sz="4000" dirty="0"/>
              <a:t>Less than 30</a:t>
            </a:r>
          </a:p>
          <a:p>
            <a:pPr marL="571500" indent="-571500">
              <a:buFont typeface="Wingdings" panose="05000000000000000000" pitchFamily="2" charset="2"/>
              <a:buChar char="Ø"/>
            </a:pPr>
            <a:endParaRPr lang="en-US" sz="4000" dirty="0"/>
          </a:p>
          <a:p>
            <a:pPr marL="571500" indent="-571500">
              <a:buFont typeface="Wingdings" panose="05000000000000000000" pitchFamily="2" charset="2"/>
              <a:buChar char="Ø"/>
            </a:pPr>
            <a:r>
              <a:rPr lang="en-US" sz="4000" dirty="0"/>
              <a:t>More than 30</a:t>
            </a:r>
          </a:p>
        </p:txBody>
      </p:sp>
    </p:spTree>
    <p:extLst>
      <p:ext uri="{BB962C8B-B14F-4D97-AF65-F5344CB8AC3E}">
        <p14:creationId xmlns:p14="http://schemas.microsoft.com/office/powerpoint/2010/main" val="353154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931668"/>
            <a:ext cx="2823919" cy="2412061"/>
          </a:xfrm>
        </p:spPr>
        <p:txBody>
          <a:bodyPr vert="horz" lIns="91440" tIns="45720" rIns="91440" bIns="0" rtlCol="0" anchor="b">
            <a:normAutofit/>
          </a:bodyPr>
          <a:lstStyle/>
          <a:p>
            <a:r>
              <a:rPr lang="en-US" sz="2500" dirty="0"/>
              <a:t>Job Requirement</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455184" y="1152808"/>
            <a:ext cx="6599668" cy="3785652"/>
          </a:xfrm>
          <a:prstGeom prst="rect">
            <a:avLst/>
          </a:prstGeom>
          <a:noFill/>
        </p:spPr>
        <p:txBody>
          <a:bodyPr wrap="square" rtlCol="0">
            <a:spAutoFit/>
          </a:bodyPr>
          <a:lstStyle/>
          <a:p>
            <a:r>
              <a:rPr lang="en-US" sz="2400" dirty="0"/>
              <a:t>Do you have 6 months experience in coordinating office activities such as planning/coordinating meetings or conferences; tracking workflow and follow up; composing meeting notes; directing clients/customers; explaining services to the public and customers/clients; establishing or maintaining filing/record systems?</a:t>
            </a:r>
          </a:p>
          <a:p>
            <a:endParaRPr lang="en-US" sz="2400" dirty="0"/>
          </a:p>
          <a:p>
            <a:pPr marL="342900" indent="-342900">
              <a:buFont typeface="Wingdings" panose="05000000000000000000" pitchFamily="2" charset="2"/>
              <a:buChar char="q"/>
            </a:pPr>
            <a:r>
              <a:rPr lang="en-US" sz="2400" dirty="0"/>
              <a:t>Yes</a:t>
            </a:r>
          </a:p>
          <a:p>
            <a:pPr marL="342900" indent="-342900">
              <a:buFont typeface="Wingdings" panose="05000000000000000000" pitchFamily="2" charset="2"/>
              <a:buChar char="q"/>
            </a:pPr>
            <a:r>
              <a:rPr lang="en-US" sz="2400" dirty="0"/>
              <a:t>No</a:t>
            </a:r>
          </a:p>
        </p:txBody>
      </p:sp>
    </p:spTree>
    <p:extLst>
      <p:ext uri="{BB962C8B-B14F-4D97-AF65-F5344CB8AC3E}">
        <p14:creationId xmlns:p14="http://schemas.microsoft.com/office/powerpoint/2010/main" val="2769518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Ranking</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4318145" y="811444"/>
            <a:ext cx="6799221" cy="4301860"/>
          </a:xfrm>
          <a:prstGeom prst="rect">
            <a:avLst/>
          </a:prstGeom>
        </p:spPr>
      </p:pic>
    </p:spTree>
    <p:extLst>
      <p:ext uri="{BB962C8B-B14F-4D97-AF65-F5344CB8AC3E}">
        <p14:creationId xmlns:p14="http://schemas.microsoft.com/office/powerpoint/2010/main" val="3437159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Selective</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390321" y="1173359"/>
            <a:ext cx="6745913" cy="3539430"/>
          </a:xfrm>
          <a:prstGeom prst="rect">
            <a:avLst/>
          </a:prstGeom>
          <a:noFill/>
        </p:spPr>
        <p:txBody>
          <a:bodyPr wrap="square" rtlCol="0">
            <a:spAutoFit/>
          </a:bodyPr>
          <a:lstStyle/>
          <a:p>
            <a:r>
              <a:rPr lang="en-US" sz="3200" dirty="0"/>
              <a:t>Additional job requirements reflected on a job posting to screen applicants in addition to the Job Requirements for the classification.   </a:t>
            </a:r>
            <a:r>
              <a:rPr lang="en-US" sz="3200" b="1" i="1" dirty="0"/>
              <a:t>Applicants who do not possess the “Selective Requirement” along with the job requirements will not qualify.</a:t>
            </a:r>
          </a:p>
        </p:txBody>
      </p:sp>
    </p:spTree>
    <p:extLst>
      <p:ext uri="{BB962C8B-B14F-4D97-AF65-F5344CB8AC3E}">
        <p14:creationId xmlns:p14="http://schemas.microsoft.com/office/powerpoint/2010/main" val="3544978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Preference</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Preferential Qualification is used on a job posting indicating the desired education/training and/or experience. Applicants who meet the job requirements but not the preferred qualification still qualify.</a:t>
            </a:r>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699062" y="1078680"/>
            <a:ext cx="6115050" cy="3970318"/>
          </a:xfrm>
          <a:prstGeom prst="rect">
            <a:avLst/>
          </a:prstGeom>
          <a:noFill/>
        </p:spPr>
        <p:txBody>
          <a:bodyPr wrap="square" rtlCol="0">
            <a:spAutoFit/>
          </a:bodyPr>
          <a:lstStyle/>
          <a:p>
            <a:r>
              <a:rPr lang="en-US" sz="3600" dirty="0"/>
              <a:t>A Preference is used on a job posting indicating the desired education/training and/or experience. </a:t>
            </a:r>
            <a:r>
              <a:rPr lang="en-US" sz="3600" b="1" i="1" dirty="0"/>
              <a:t>Applicants who meet the job requirements but not the preferred qualification still qualify</a:t>
            </a:r>
            <a:r>
              <a:rPr lang="en-US" sz="3600" i="1" dirty="0"/>
              <a:t>.</a:t>
            </a:r>
          </a:p>
        </p:txBody>
      </p:sp>
    </p:spTree>
    <p:extLst>
      <p:ext uri="{BB962C8B-B14F-4D97-AF65-F5344CB8AC3E}">
        <p14:creationId xmlns:p14="http://schemas.microsoft.com/office/powerpoint/2010/main" val="346313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573661" y="1645986"/>
            <a:ext cx="2823919" cy="1868760"/>
          </a:xfrm>
        </p:spPr>
        <p:txBody>
          <a:bodyPr vert="horz" lIns="91440" tIns="45720" rIns="91440" bIns="0" rtlCol="0" anchor="b">
            <a:normAutofit/>
          </a:bodyPr>
          <a:lstStyle/>
          <a:p>
            <a:r>
              <a:rPr lang="en-US" sz="2500" dirty="0"/>
              <a:t>I am done with my application, now what?	</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Preferential Qualification is used on a job posting indicating the desired education/training and/or experience. Applicants who meet the job requirements but not the preferred qualification still qualify.</a:t>
            </a:r>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72000" y="1278460"/>
            <a:ext cx="6305550" cy="584775"/>
          </a:xfrm>
          <a:prstGeom prst="rect">
            <a:avLst/>
          </a:prstGeom>
          <a:noFill/>
        </p:spPr>
        <p:txBody>
          <a:bodyPr wrap="square" rtlCol="0">
            <a:spAutoFit/>
          </a:bodyPr>
          <a:lstStyle/>
          <a:p>
            <a:r>
              <a:rPr lang="en-US" sz="3200" dirty="0"/>
              <a:t>Review it for accuracy</a:t>
            </a:r>
          </a:p>
        </p:txBody>
      </p:sp>
      <p:sp>
        <p:nvSpPr>
          <p:cNvPr id="5" name="TextBox 4"/>
          <p:cNvSpPr txBox="1"/>
          <p:nvPr/>
        </p:nvSpPr>
        <p:spPr>
          <a:xfrm>
            <a:off x="4572000" y="2236725"/>
            <a:ext cx="4337945" cy="584775"/>
          </a:xfrm>
          <a:prstGeom prst="rect">
            <a:avLst/>
          </a:prstGeom>
          <a:noFill/>
        </p:spPr>
        <p:txBody>
          <a:bodyPr wrap="square" rtlCol="0">
            <a:spAutoFit/>
          </a:bodyPr>
          <a:lstStyle/>
          <a:p>
            <a:r>
              <a:rPr lang="en-US" sz="3200" dirty="0"/>
              <a:t>Spell check</a:t>
            </a:r>
          </a:p>
        </p:txBody>
      </p:sp>
      <p:sp>
        <p:nvSpPr>
          <p:cNvPr id="6" name="TextBox 5"/>
          <p:cNvSpPr txBox="1"/>
          <p:nvPr/>
        </p:nvSpPr>
        <p:spPr>
          <a:xfrm>
            <a:off x="4572000" y="3222358"/>
            <a:ext cx="1708580" cy="584775"/>
          </a:xfrm>
          <a:prstGeom prst="rect">
            <a:avLst/>
          </a:prstGeom>
          <a:noFill/>
        </p:spPr>
        <p:txBody>
          <a:bodyPr wrap="square" rtlCol="0">
            <a:spAutoFit/>
          </a:bodyPr>
          <a:lstStyle/>
          <a:p>
            <a:r>
              <a:rPr lang="en-US" sz="3200" dirty="0"/>
              <a:t>Submit it</a:t>
            </a:r>
          </a:p>
        </p:txBody>
      </p:sp>
    </p:spTree>
    <p:extLst>
      <p:ext uri="{BB962C8B-B14F-4D97-AF65-F5344CB8AC3E}">
        <p14:creationId xmlns:p14="http://schemas.microsoft.com/office/powerpoint/2010/main" val="3569775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When should I expect to hear something?</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Preferential Qualification is used on a job posting indicating the desired education/training and/or experience. Applicants who meet the job requirements but not the preferred qualification still qualify.</a:t>
            </a:r>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095849" y="2340282"/>
            <a:ext cx="3352951" cy="769441"/>
          </a:xfrm>
          <a:prstGeom prst="rect">
            <a:avLst/>
          </a:prstGeom>
          <a:noFill/>
        </p:spPr>
        <p:txBody>
          <a:bodyPr wrap="square" rtlCol="0">
            <a:spAutoFit/>
          </a:bodyPr>
          <a:lstStyle/>
          <a:p>
            <a:r>
              <a:rPr lang="en-US" sz="4400" dirty="0"/>
              <a:t>7-10 days</a:t>
            </a:r>
          </a:p>
        </p:txBody>
      </p:sp>
    </p:spTree>
    <p:extLst>
      <p:ext uri="{BB962C8B-B14F-4D97-AF65-F5344CB8AC3E}">
        <p14:creationId xmlns:p14="http://schemas.microsoft.com/office/powerpoint/2010/main" val="786031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What if I forgot my user id or password</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 Preferential Qualification is used on a job posting indicating the desired education/training and/or experience. Applicants who meet the job requirements but not the preferred qualification still qualify.</a:t>
            </a:r>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48149" y="2238345"/>
            <a:ext cx="3352951" cy="769441"/>
          </a:xfrm>
          <a:prstGeom prst="rect">
            <a:avLst/>
          </a:prstGeom>
          <a:noFill/>
        </p:spPr>
        <p:txBody>
          <a:bodyPr wrap="square" rtlCol="0">
            <a:spAutoFit/>
          </a:bodyPr>
          <a:lstStyle/>
          <a:p>
            <a:r>
              <a:rPr lang="en-US" sz="4400" dirty="0"/>
              <a:t>302-739-5458</a:t>
            </a:r>
          </a:p>
        </p:txBody>
      </p:sp>
    </p:spTree>
    <p:extLst>
      <p:ext uri="{BB962C8B-B14F-4D97-AF65-F5344CB8AC3E}">
        <p14:creationId xmlns:p14="http://schemas.microsoft.com/office/powerpoint/2010/main" val="4258791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1143000"/>
            <a:ext cx="9603276" cy="704850"/>
          </a:xfrm>
        </p:spPr>
        <p:txBody>
          <a:bodyPr>
            <a:normAutofit/>
          </a:bodyPr>
          <a:lstStyle/>
          <a:p>
            <a:pPr>
              <a:lnSpc>
                <a:spcPct val="100000"/>
              </a:lnSpc>
              <a:spcBef>
                <a:spcPts val="0"/>
              </a:spcBef>
            </a:pPr>
            <a:r>
              <a:rPr lang="en-US" sz="2800" dirty="0"/>
              <a:t>Additional resources (Statejobs.Delaware.gov)</a:t>
            </a:r>
          </a:p>
        </p:txBody>
      </p:sp>
      <p:sp>
        <p:nvSpPr>
          <p:cNvPr id="3" name="Content Placeholder 2"/>
          <p:cNvSpPr>
            <a:spLocks noGrp="1"/>
          </p:cNvSpPr>
          <p:nvPr>
            <p:ph idx="1"/>
          </p:nvPr>
        </p:nvSpPr>
        <p:spPr>
          <a:xfrm>
            <a:off x="1451579" y="2015732"/>
            <a:ext cx="9603275" cy="3991368"/>
          </a:xfrm>
        </p:spPr>
        <p:txBody>
          <a:bodyPr>
            <a:normAutofit lnSpcReduction="10000"/>
          </a:bodyPr>
          <a:lstStyle/>
          <a:p>
            <a:r>
              <a:rPr lang="en-US" dirty="0"/>
              <a:t>Job Seeker Resources</a:t>
            </a:r>
          </a:p>
          <a:p>
            <a:pPr lvl="1"/>
            <a:r>
              <a:rPr lang="en-US" dirty="0"/>
              <a:t>Degree Directory</a:t>
            </a:r>
          </a:p>
          <a:p>
            <a:pPr lvl="1"/>
            <a:r>
              <a:rPr lang="en-US" dirty="0"/>
              <a:t>Career Counseling</a:t>
            </a:r>
          </a:p>
          <a:p>
            <a:pPr lvl="1"/>
            <a:r>
              <a:rPr lang="en-US" dirty="0"/>
              <a:t>You Tube videos</a:t>
            </a:r>
          </a:p>
          <a:p>
            <a:pPr lvl="1"/>
            <a:r>
              <a:rPr lang="en-US" dirty="0"/>
              <a:t>Test Study Guides</a:t>
            </a:r>
          </a:p>
          <a:p>
            <a:pPr lvl="1"/>
            <a:r>
              <a:rPr lang="en-US" dirty="0"/>
              <a:t>Total Compensation Calculator</a:t>
            </a:r>
          </a:p>
          <a:p>
            <a:r>
              <a:rPr lang="en-US" dirty="0"/>
              <a:t>Non Merit Job opportunities</a:t>
            </a:r>
          </a:p>
          <a:p>
            <a:pPr lvl="1"/>
            <a:r>
              <a:rPr lang="en-US" dirty="0"/>
              <a:t>DTCC</a:t>
            </a:r>
          </a:p>
          <a:p>
            <a:pPr lvl="1"/>
            <a:r>
              <a:rPr lang="en-US" dirty="0"/>
              <a:t>Delaware State Police	</a:t>
            </a:r>
          </a:p>
          <a:p>
            <a:pPr lvl="1"/>
            <a:r>
              <a:rPr lang="en-US" dirty="0"/>
              <a:t>Department of Education/School Districts</a:t>
            </a:r>
          </a:p>
          <a:p>
            <a:endParaRPr lang="en-US" dirty="0"/>
          </a:p>
          <a:p>
            <a:endParaRPr lang="en-US" dirty="0"/>
          </a:p>
        </p:txBody>
      </p:sp>
    </p:spTree>
    <p:extLst>
      <p:ext uri="{BB962C8B-B14F-4D97-AF65-F5344CB8AC3E}">
        <p14:creationId xmlns:p14="http://schemas.microsoft.com/office/powerpoint/2010/main" val="1398031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479" y="804519"/>
            <a:ext cx="9603275" cy="1049235"/>
          </a:xfrm>
        </p:spPr>
        <p:txBody>
          <a:bodyPr/>
          <a:lstStyle/>
          <a:p>
            <a:pPr algn="ctr"/>
            <a:r>
              <a:rPr lang="en-US" dirty="0"/>
              <a:t>Questions ???</a:t>
            </a:r>
          </a:p>
        </p:txBody>
      </p:sp>
    </p:spTree>
    <p:extLst>
      <p:ext uri="{BB962C8B-B14F-4D97-AF65-F5344CB8AC3E}">
        <p14:creationId xmlns:p14="http://schemas.microsoft.com/office/powerpoint/2010/main" val="115341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a:t>Occupational Grouping</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6D922F2-C9BC-45D3-A681-14880E2C46DD}"/>
              </a:ext>
            </a:extLst>
          </p:cNvPr>
          <p:cNvPicPr>
            <a:picLocks noGrp="1" noChangeAspect="1"/>
          </p:cNvPicPr>
          <p:nvPr>
            <p:ph idx="1"/>
          </p:nvPr>
        </p:nvPicPr>
        <p:blipFill>
          <a:blip r:embed="rId4"/>
          <a:stretch>
            <a:fillRect/>
          </a:stretch>
        </p:blipFill>
        <p:spPr>
          <a:xfrm>
            <a:off x="4618374" y="1345190"/>
            <a:ext cx="6282919" cy="3408482"/>
          </a:xfrm>
          <a:prstGeom prst="rect">
            <a:avLst/>
          </a:prstGeom>
        </p:spPr>
      </p:pic>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941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a:t>Occupational Grouping</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a:srcRect t="-729" b="26298"/>
          <a:stretch/>
        </p:blipFill>
        <p:spPr>
          <a:xfrm>
            <a:off x="4503575" y="3021008"/>
            <a:ext cx="6419644" cy="2232561"/>
          </a:xfrm>
          <a:prstGeom prst="rect">
            <a:avLst/>
          </a:prstGeom>
        </p:spPr>
      </p:pic>
      <p:pic>
        <p:nvPicPr>
          <p:cNvPr id="3" name="Picture 2"/>
          <p:cNvPicPr>
            <a:picLocks noChangeAspect="1"/>
          </p:cNvPicPr>
          <p:nvPr/>
        </p:nvPicPr>
        <p:blipFill>
          <a:blip r:embed="rId5"/>
          <a:stretch>
            <a:fillRect/>
          </a:stretch>
        </p:blipFill>
        <p:spPr>
          <a:xfrm>
            <a:off x="4471553" y="899031"/>
            <a:ext cx="6599668" cy="2761921"/>
          </a:xfrm>
          <a:prstGeom prst="rect">
            <a:avLst/>
          </a:prstGeom>
        </p:spPr>
      </p:pic>
    </p:spTree>
    <p:extLst>
      <p:ext uri="{BB962C8B-B14F-4D97-AF65-F5344CB8AC3E}">
        <p14:creationId xmlns:p14="http://schemas.microsoft.com/office/powerpoint/2010/main" val="133857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a:t>Occupational Grouping</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4487363" y="2294720"/>
            <a:ext cx="6575584" cy="1651638"/>
          </a:xfrm>
          <a:prstGeom prst="rect">
            <a:avLst/>
          </a:prstGeom>
        </p:spPr>
      </p:pic>
    </p:spTree>
    <p:extLst>
      <p:ext uri="{BB962C8B-B14F-4D97-AF65-F5344CB8AC3E}">
        <p14:creationId xmlns:p14="http://schemas.microsoft.com/office/powerpoint/2010/main" val="361472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Occupational Grouping</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4479805" y="1640033"/>
            <a:ext cx="6566946" cy="2669146"/>
          </a:xfrm>
          <a:prstGeom prst="rect">
            <a:avLst/>
          </a:prstGeom>
        </p:spPr>
      </p:pic>
    </p:spTree>
    <p:extLst>
      <p:ext uri="{BB962C8B-B14F-4D97-AF65-F5344CB8AC3E}">
        <p14:creationId xmlns:p14="http://schemas.microsoft.com/office/powerpoint/2010/main" val="11915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Posting</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795607" y="1101487"/>
            <a:ext cx="5334000" cy="584775"/>
          </a:xfrm>
          <a:prstGeom prst="rect">
            <a:avLst/>
          </a:prstGeom>
          <a:noFill/>
        </p:spPr>
        <p:txBody>
          <a:bodyPr wrap="square" rtlCol="0">
            <a:spAutoFit/>
          </a:bodyPr>
          <a:lstStyle/>
          <a:p>
            <a:r>
              <a:rPr lang="en-US" sz="3200" dirty="0"/>
              <a:t>Open/close dates</a:t>
            </a:r>
          </a:p>
        </p:txBody>
      </p:sp>
      <p:sp>
        <p:nvSpPr>
          <p:cNvPr id="20" name="TextBox 19"/>
          <p:cNvSpPr txBox="1"/>
          <p:nvPr/>
        </p:nvSpPr>
        <p:spPr>
          <a:xfrm>
            <a:off x="4795607" y="1726122"/>
            <a:ext cx="5334000" cy="584775"/>
          </a:xfrm>
          <a:prstGeom prst="rect">
            <a:avLst/>
          </a:prstGeom>
          <a:noFill/>
        </p:spPr>
        <p:txBody>
          <a:bodyPr wrap="square" rtlCol="0">
            <a:spAutoFit/>
          </a:bodyPr>
          <a:lstStyle/>
          <a:p>
            <a:r>
              <a:rPr lang="en-US" sz="3200" dirty="0"/>
              <a:t>Type of recruitment</a:t>
            </a:r>
          </a:p>
        </p:txBody>
      </p:sp>
      <p:sp>
        <p:nvSpPr>
          <p:cNvPr id="22" name="TextBox 21"/>
          <p:cNvSpPr txBox="1"/>
          <p:nvPr/>
        </p:nvSpPr>
        <p:spPr>
          <a:xfrm>
            <a:off x="4795607" y="2379126"/>
            <a:ext cx="5334000" cy="584775"/>
          </a:xfrm>
          <a:prstGeom prst="rect">
            <a:avLst/>
          </a:prstGeom>
          <a:noFill/>
        </p:spPr>
        <p:txBody>
          <a:bodyPr wrap="square" rtlCol="0">
            <a:spAutoFit/>
          </a:bodyPr>
          <a:lstStyle/>
          <a:p>
            <a:r>
              <a:rPr lang="en-US" sz="3200" dirty="0"/>
              <a:t>Location </a:t>
            </a:r>
          </a:p>
        </p:txBody>
      </p:sp>
      <p:sp>
        <p:nvSpPr>
          <p:cNvPr id="26" name="TextBox 25"/>
          <p:cNvSpPr txBox="1"/>
          <p:nvPr/>
        </p:nvSpPr>
        <p:spPr>
          <a:xfrm>
            <a:off x="4795607" y="3060020"/>
            <a:ext cx="5334000" cy="584775"/>
          </a:xfrm>
          <a:prstGeom prst="rect">
            <a:avLst/>
          </a:prstGeom>
          <a:noFill/>
        </p:spPr>
        <p:txBody>
          <a:bodyPr wrap="square" rtlCol="0">
            <a:spAutoFit/>
          </a:bodyPr>
          <a:lstStyle/>
          <a:p>
            <a:r>
              <a:rPr lang="en-US" sz="3200" dirty="0"/>
              <a:t>Summary of the position</a:t>
            </a:r>
          </a:p>
        </p:txBody>
      </p:sp>
      <p:sp>
        <p:nvSpPr>
          <p:cNvPr id="28" name="TextBox 27"/>
          <p:cNvSpPr txBox="1"/>
          <p:nvPr/>
        </p:nvSpPr>
        <p:spPr>
          <a:xfrm>
            <a:off x="4795607" y="3723131"/>
            <a:ext cx="5334000" cy="584775"/>
          </a:xfrm>
          <a:prstGeom prst="rect">
            <a:avLst/>
          </a:prstGeom>
          <a:noFill/>
        </p:spPr>
        <p:txBody>
          <a:bodyPr wrap="square" rtlCol="0">
            <a:spAutoFit/>
          </a:bodyPr>
          <a:lstStyle/>
          <a:p>
            <a:r>
              <a:rPr lang="en-US" sz="3200" dirty="0"/>
              <a:t>Job Requirements</a:t>
            </a:r>
          </a:p>
        </p:txBody>
      </p:sp>
      <p:sp>
        <p:nvSpPr>
          <p:cNvPr id="30" name="TextBox 29"/>
          <p:cNvSpPr txBox="1"/>
          <p:nvPr/>
        </p:nvSpPr>
        <p:spPr>
          <a:xfrm>
            <a:off x="4795607" y="4393918"/>
            <a:ext cx="5334000" cy="584775"/>
          </a:xfrm>
          <a:prstGeom prst="rect">
            <a:avLst/>
          </a:prstGeom>
          <a:noFill/>
        </p:spPr>
        <p:txBody>
          <a:bodyPr wrap="square" rtlCol="0">
            <a:spAutoFit/>
          </a:bodyPr>
          <a:lstStyle/>
          <a:p>
            <a:r>
              <a:rPr lang="en-US" sz="3200" dirty="0"/>
              <a:t>Additional information</a:t>
            </a:r>
          </a:p>
        </p:txBody>
      </p:sp>
    </p:spTree>
    <p:extLst>
      <p:ext uri="{BB962C8B-B14F-4D97-AF65-F5344CB8AC3E}">
        <p14:creationId xmlns:p14="http://schemas.microsoft.com/office/powerpoint/2010/main" val="299400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80">
                                          <p:stCondLst>
                                            <p:cond delay="0"/>
                                          </p:stCondLst>
                                        </p:cTn>
                                        <p:tgtEl>
                                          <p:spTgt spid="20"/>
                                        </p:tgtEl>
                                      </p:cBhvr>
                                    </p:animEffect>
                                    <p:anim calcmode="lin" valueType="num">
                                      <p:cBhvr>
                                        <p:cTn id="2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1" dur="26">
                                          <p:stCondLst>
                                            <p:cond delay="650"/>
                                          </p:stCondLst>
                                        </p:cTn>
                                        <p:tgtEl>
                                          <p:spTgt spid="20"/>
                                        </p:tgtEl>
                                      </p:cBhvr>
                                      <p:to x="100000" y="60000"/>
                                    </p:animScale>
                                    <p:animScale>
                                      <p:cBhvr>
                                        <p:cTn id="32" dur="166" decel="50000">
                                          <p:stCondLst>
                                            <p:cond delay="676"/>
                                          </p:stCondLst>
                                        </p:cTn>
                                        <p:tgtEl>
                                          <p:spTgt spid="20"/>
                                        </p:tgtEl>
                                      </p:cBhvr>
                                      <p:to x="100000" y="100000"/>
                                    </p:animScale>
                                    <p:animScale>
                                      <p:cBhvr>
                                        <p:cTn id="33" dur="26">
                                          <p:stCondLst>
                                            <p:cond delay="1312"/>
                                          </p:stCondLst>
                                        </p:cTn>
                                        <p:tgtEl>
                                          <p:spTgt spid="20"/>
                                        </p:tgtEl>
                                      </p:cBhvr>
                                      <p:to x="100000" y="80000"/>
                                    </p:animScale>
                                    <p:animScale>
                                      <p:cBhvr>
                                        <p:cTn id="34" dur="166" decel="50000">
                                          <p:stCondLst>
                                            <p:cond delay="1338"/>
                                          </p:stCondLst>
                                        </p:cTn>
                                        <p:tgtEl>
                                          <p:spTgt spid="20"/>
                                        </p:tgtEl>
                                      </p:cBhvr>
                                      <p:to x="100000" y="100000"/>
                                    </p:animScale>
                                    <p:animScale>
                                      <p:cBhvr>
                                        <p:cTn id="35" dur="26">
                                          <p:stCondLst>
                                            <p:cond delay="1642"/>
                                          </p:stCondLst>
                                        </p:cTn>
                                        <p:tgtEl>
                                          <p:spTgt spid="20"/>
                                        </p:tgtEl>
                                      </p:cBhvr>
                                      <p:to x="100000" y="90000"/>
                                    </p:animScale>
                                    <p:animScale>
                                      <p:cBhvr>
                                        <p:cTn id="36" dur="166" decel="50000">
                                          <p:stCondLst>
                                            <p:cond delay="1668"/>
                                          </p:stCondLst>
                                        </p:cTn>
                                        <p:tgtEl>
                                          <p:spTgt spid="20"/>
                                        </p:tgtEl>
                                      </p:cBhvr>
                                      <p:to x="100000" y="100000"/>
                                    </p:animScale>
                                    <p:animScale>
                                      <p:cBhvr>
                                        <p:cTn id="37" dur="26">
                                          <p:stCondLst>
                                            <p:cond delay="1808"/>
                                          </p:stCondLst>
                                        </p:cTn>
                                        <p:tgtEl>
                                          <p:spTgt spid="20"/>
                                        </p:tgtEl>
                                      </p:cBhvr>
                                      <p:to x="100000" y="95000"/>
                                    </p:animScale>
                                    <p:animScale>
                                      <p:cBhvr>
                                        <p:cTn id="38" dur="166" decel="50000">
                                          <p:stCondLst>
                                            <p:cond delay="1834"/>
                                          </p:stCondLst>
                                        </p:cTn>
                                        <p:tgtEl>
                                          <p:spTgt spid="2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down)">
                                      <p:cBhvr>
                                        <p:cTn id="61" dur="580">
                                          <p:stCondLst>
                                            <p:cond delay="0"/>
                                          </p:stCondLst>
                                        </p:cTn>
                                        <p:tgtEl>
                                          <p:spTgt spid="26"/>
                                        </p:tgtEl>
                                      </p:cBhvr>
                                    </p:animEffect>
                                    <p:anim calcmode="lin" valueType="num">
                                      <p:cBhvr>
                                        <p:cTn id="6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7" dur="26">
                                          <p:stCondLst>
                                            <p:cond delay="650"/>
                                          </p:stCondLst>
                                        </p:cTn>
                                        <p:tgtEl>
                                          <p:spTgt spid="26"/>
                                        </p:tgtEl>
                                      </p:cBhvr>
                                      <p:to x="100000" y="60000"/>
                                    </p:animScale>
                                    <p:animScale>
                                      <p:cBhvr>
                                        <p:cTn id="68" dur="166" decel="50000">
                                          <p:stCondLst>
                                            <p:cond delay="676"/>
                                          </p:stCondLst>
                                        </p:cTn>
                                        <p:tgtEl>
                                          <p:spTgt spid="26"/>
                                        </p:tgtEl>
                                      </p:cBhvr>
                                      <p:to x="100000" y="100000"/>
                                    </p:animScale>
                                    <p:animScale>
                                      <p:cBhvr>
                                        <p:cTn id="69" dur="26">
                                          <p:stCondLst>
                                            <p:cond delay="1312"/>
                                          </p:stCondLst>
                                        </p:cTn>
                                        <p:tgtEl>
                                          <p:spTgt spid="26"/>
                                        </p:tgtEl>
                                      </p:cBhvr>
                                      <p:to x="100000" y="80000"/>
                                    </p:animScale>
                                    <p:animScale>
                                      <p:cBhvr>
                                        <p:cTn id="70" dur="166" decel="50000">
                                          <p:stCondLst>
                                            <p:cond delay="1338"/>
                                          </p:stCondLst>
                                        </p:cTn>
                                        <p:tgtEl>
                                          <p:spTgt spid="26"/>
                                        </p:tgtEl>
                                      </p:cBhvr>
                                      <p:to x="100000" y="100000"/>
                                    </p:animScale>
                                    <p:animScale>
                                      <p:cBhvr>
                                        <p:cTn id="71" dur="26">
                                          <p:stCondLst>
                                            <p:cond delay="1642"/>
                                          </p:stCondLst>
                                        </p:cTn>
                                        <p:tgtEl>
                                          <p:spTgt spid="26"/>
                                        </p:tgtEl>
                                      </p:cBhvr>
                                      <p:to x="100000" y="90000"/>
                                    </p:animScale>
                                    <p:animScale>
                                      <p:cBhvr>
                                        <p:cTn id="72" dur="166" decel="50000">
                                          <p:stCondLst>
                                            <p:cond delay="1668"/>
                                          </p:stCondLst>
                                        </p:cTn>
                                        <p:tgtEl>
                                          <p:spTgt spid="26"/>
                                        </p:tgtEl>
                                      </p:cBhvr>
                                      <p:to x="100000" y="100000"/>
                                    </p:animScale>
                                    <p:animScale>
                                      <p:cBhvr>
                                        <p:cTn id="73" dur="26">
                                          <p:stCondLst>
                                            <p:cond delay="1808"/>
                                          </p:stCondLst>
                                        </p:cTn>
                                        <p:tgtEl>
                                          <p:spTgt spid="26"/>
                                        </p:tgtEl>
                                      </p:cBhvr>
                                      <p:to x="100000" y="95000"/>
                                    </p:animScale>
                                    <p:animScale>
                                      <p:cBhvr>
                                        <p:cTn id="74" dur="166" decel="50000">
                                          <p:stCondLst>
                                            <p:cond delay="1834"/>
                                          </p:stCondLst>
                                        </p:cTn>
                                        <p:tgtEl>
                                          <p:spTgt spid="2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80">
                                          <p:stCondLst>
                                            <p:cond delay="0"/>
                                          </p:stCondLst>
                                        </p:cTn>
                                        <p:tgtEl>
                                          <p:spTgt spid="28"/>
                                        </p:tgtEl>
                                      </p:cBhvr>
                                    </p:animEffect>
                                    <p:anim calcmode="lin" valueType="num">
                                      <p:cBhvr>
                                        <p:cTn id="8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5" dur="26">
                                          <p:stCondLst>
                                            <p:cond delay="650"/>
                                          </p:stCondLst>
                                        </p:cTn>
                                        <p:tgtEl>
                                          <p:spTgt spid="28"/>
                                        </p:tgtEl>
                                      </p:cBhvr>
                                      <p:to x="100000" y="60000"/>
                                    </p:animScale>
                                    <p:animScale>
                                      <p:cBhvr>
                                        <p:cTn id="86" dur="166" decel="50000">
                                          <p:stCondLst>
                                            <p:cond delay="676"/>
                                          </p:stCondLst>
                                        </p:cTn>
                                        <p:tgtEl>
                                          <p:spTgt spid="28"/>
                                        </p:tgtEl>
                                      </p:cBhvr>
                                      <p:to x="100000" y="100000"/>
                                    </p:animScale>
                                    <p:animScale>
                                      <p:cBhvr>
                                        <p:cTn id="87" dur="26">
                                          <p:stCondLst>
                                            <p:cond delay="1312"/>
                                          </p:stCondLst>
                                        </p:cTn>
                                        <p:tgtEl>
                                          <p:spTgt spid="28"/>
                                        </p:tgtEl>
                                      </p:cBhvr>
                                      <p:to x="100000" y="80000"/>
                                    </p:animScale>
                                    <p:animScale>
                                      <p:cBhvr>
                                        <p:cTn id="88" dur="166" decel="50000">
                                          <p:stCondLst>
                                            <p:cond delay="1338"/>
                                          </p:stCondLst>
                                        </p:cTn>
                                        <p:tgtEl>
                                          <p:spTgt spid="28"/>
                                        </p:tgtEl>
                                      </p:cBhvr>
                                      <p:to x="100000" y="100000"/>
                                    </p:animScale>
                                    <p:animScale>
                                      <p:cBhvr>
                                        <p:cTn id="89" dur="26">
                                          <p:stCondLst>
                                            <p:cond delay="1642"/>
                                          </p:stCondLst>
                                        </p:cTn>
                                        <p:tgtEl>
                                          <p:spTgt spid="28"/>
                                        </p:tgtEl>
                                      </p:cBhvr>
                                      <p:to x="100000" y="90000"/>
                                    </p:animScale>
                                    <p:animScale>
                                      <p:cBhvr>
                                        <p:cTn id="90" dur="166" decel="50000">
                                          <p:stCondLst>
                                            <p:cond delay="1668"/>
                                          </p:stCondLst>
                                        </p:cTn>
                                        <p:tgtEl>
                                          <p:spTgt spid="28"/>
                                        </p:tgtEl>
                                      </p:cBhvr>
                                      <p:to x="100000" y="100000"/>
                                    </p:animScale>
                                    <p:animScale>
                                      <p:cBhvr>
                                        <p:cTn id="91" dur="26">
                                          <p:stCondLst>
                                            <p:cond delay="1808"/>
                                          </p:stCondLst>
                                        </p:cTn>
                                        <p:tgtEl>
                                          <p:spTgt spid="28"/>
                                        </p:tgtEl>
                                      </p:cBhvr>
                                      <p:to x="100000" y="95000"/>
                                    </p:animScale>
                                    <p:animScale>
                                      <p:cBhvr>
                                        <p:cTn id="92" dur="166" decel="50000">
                                          <p:stCondLst>
                                            <p:cond delay="1834"/>
                                          </p:stCondLst>
                                        </p:cTn>
                                        <p:tgtEl>
                                          <p:spTgt spid="28"/>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0">
                                            <p:txEl>
                                              <p:pRg st="0" end="0"/>
                                            </p:txEl>
                                          </p:spTgt>
                                        </p:tgtEl>
                                        <p:attrNameLst>
                                          <p:attrName>style.visibility</p:attrName>
                                        </p:attrNameLst>
                                      </p:cBhvr>
                                      <p:to>
                                        <p:strVal val="visible"/>
                                      </p:to>
                                    </p:set>
                                    <p:animEffect transition="in" filter="wipe(down)">
                                      <p:cBhvr>
                                        <p:cTn id="97" dur="580">
                                          <p:stCondLst>
                                            <p:cond delay="0"/>
                                          </p:stCondLst>
                                        </p:cTn>
                                        <p:tgtEl>
                                          <p:spTgt spid="30">
                                            <p:txEl>
                                              <p:pRg st="0" end="0"/>
                                            </p:txEl>
                                          </p:spTgt>
                                        </p:tgtEl>
                                      </p:cBhvr>
                                    </p:animEffect>
                                    <p:anim calcmode="lin" valueType="num">
                                      <p:cBhvr>
                                        <p:cTn id="98" dur="1822" tmFilter="0,0; 0.14,0.36; 0.43,0.73; 0.71,0.91; 1.0,1.0">
                                          <p:stCondLst>
                                            <p:cond delay="0"/>
                                          </p:stCondLst>
                                        </p:cTn>
                                        <p:tgtEl>
                                          <p:spTgt spid="30">
                                            <p:txEl>
                                              <p:pRg st="0" end="0"/>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0">
                                            <p:txEl>
                                              <p:pRg st="0" end="0"/>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0">
                                            <p:txEl>
                                              <p:pRg st="0" end="0"/>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0">
                                            <p:txEl>
                                              <p:pRg st="0" end="0"/>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0">
                                            <p:txEl>
                                              <p:pRg st="0" end="0"/>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0">
                                            <p:txEl>
                                              <p:pRg st="0" end="0"/>
                                            </p:txEl>
                                          </p:spTgt>
                                        </p:tgtEl>
                                      </p:cBhvr>
                                      <p:to x="100000" y="60000"/>
                                    </p:animScale>
                                    <p:animScale>
                                      <p:cBhvr>
                                        <p:cTn id="104" dur="166" decel="50000">
                                          <p:stCondLst>
                                            <p:cond delay="676"/>
                                          </p:stCondLst>
                                        </p:cTn>
                                        <p:tgtEl>
                                          <p:spTgt spid="30">
                                            <p:txEl>
                                              <p:pRg st="0" end="0"/>
                                            </p:txEl>
                                          </p:spTgt>
                                        </p:tgtEl>
                                      </p:cBhvr>
                                      <p:to x="100000" y="100000"/>
                                    </p:animScale>
                                    <p:animScale>
                                      <p:cBhvr>
                                        <p:cTn id="105" dur="26">
                                          <p:stCondLst>
                                            <p:cond delay="1312"/>
                                          </p:stCondLst>
                                        </p:cTn>
                                        <p:tgtEl>
                                          <p:spTgt spid="30">
                                            <p:txEl>
                                              <p:pRg st="0" end="0"/>
                                            </p:txEl>
                                          </p:spTgt>
                                        </p:tgtEl>
                                      </p:cBhvr>
                                      <p:to x="100000" y="80000"/>
                                    </p:animScale>
                                    <p:animScale>
                                      <p:cBhvr>
                                        <p:cTn id="106" dur="166" decel="50000">
                                          <p:stCondLst>
                                            <p:cond delay="1338"/>
                                          </p:stCondLst>
                                        </p:cTn>
                                        <p:tgtEl>
                                          <p:spTgt spid="30">
                                            <p:txEl>
                                              <p:pRg st="0" end="0"/>
                                            </p:txEl>
                                          </p:spTgt>
                                        </p:tgtEl>
                                      </p:cBhvr>
                                      <p:to x="100000" y="100000"/>
                                    </p:animScale>
                                    <p:animScale>
                                      <p:cBhvr>
                                        <p:cTn id="107" dur="26">
                                          <p:stCondLst>
                                            <p:cond delay="1642"/>
                                          </p:stCondLst>
                                        </p:cTn>
                                        <p:tgtEl>
                                          <p:spTgt spid="30">
                                            <p:txEl>
                                              <p:pRg st="0" end="0"/>
                                            </p:txEl>
                                          </p:spTgt>
                                        </p:tgtEl>
                                      </p:cBhvr>
                                      <p:to x="100000" y="90000"/>
                                    </p:animScale>
                                    <p:animScale>
                                      <p:cBhvr>
                                        <p:cTn id="108" dur="166" decel="50000">
                                          <p:stCondLst>
                                            <p:cond delay="1668"/>
                                          </p:stCondLst>
                                        </p:cTn>
                                        <p:tgtEl>
                                          <p:spTgt spid="30">
                                            <p:txEl>
                                              <p:pRg st="0" end="0"/>
                                            </p:txEl>
                                          </p:spTgt>
                                        </p:tgtEl>
                                      </p:cBhvr>
                                      <p:to x="100000" y="100000"/>
                                    </p:animScale>
                                    <p:animScale>
                                      <p:cBhvr>
                                        <p:cTn id="109" dur="26">
                                          <p:stCondLst>
                                            <p:cond delay="1808"/>
                                          </p:stCondLst>
                                        </p:cTn>
                                        <p:tgtEl>
                                          <p:spTgt spid="30">
                                            <p:txEl>
                                              <p:pRg st="0" end="0"/>
                                            </p:txEl>
                                          </p:spTgt>
                                        </p:tgtEl>
                                      </p:cBhvr>
                                      <p:to x="100000" y="95000"/>
                                    </p:animScale>
                                    <p:animScale>
                                      <p:cBhvr>
                                        <p:cTn id="110" dur="166" decel="50000">
                                          <p:stCondLst>
                                            <p:cond delay="1834"/>
                                          </p:stCondLst>
                                        </p:cTn>
                                        <p:tgtEl>
                                          <p:spTgt spid="3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2" grpId="0"/>
      <p:bldP spid="2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Open/Close</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4524904" y="1737783"/>
            <a:ext cx="6105525" cy="1943100"/>
          </a:xfrm>
          <a:prstGeom prst="rect">
            <a:avLst/>
          </a:prstGeom>
        </p:spPr>
      </p:pic>
    </p:spTree>
    <p:extLst>
      <p:ext uri="{BB962C8B-B14F-4D97-AF65-F5344CB8AC3E}">
        <p14:creationId xmlns:p14="http://schemas.microsoft.com/office/powerpoint/2010/main" val="79450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CA31415-D3C2-4A62-A924-C5DE8EF1B22B}"/>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500" dirty="0"/>
              <a:t>Type of recruitment</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5067299" y="1032756"/>
            <a:ext cx="3428229" cy="3920244"/>
          </a:xfrm>
          <a:prstGeom prst="rect">
            <a:avLst/>
          </a:prstGeom>
        </p:spPr>
      </p:pic>
    </p:spTree>
    <p:extLst>
      <p:ext uri="{BB962C8B-B14F-4D97-AF65-F5344CB8AC3E}">
        <p14:creationId xmlns:p14="http://schemas.microsoft.com/office/powerpoint/2010/main" val="271311421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2905</TotalTime>
  <Words>2423</Words>
  <Application>Microsoft Office PowerPoint</Application>
  <PresentationFormat>Widescreen</PresentationFormat>
  <Paragraphs>218</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Gill Sans MT</vt:lpstr>
      <vt:lpstr>Wingdings</vt:lpstr>
      <vt:lpstr>Gallery</vt:lpstr>
      <vt:lpstr> applying for state jobs</vt:lpstr>
      <vt:lpstr>Did you sign up for email alerts?</vt:lpstr>
      <vt:lpstr>Occupational Grouping</vt:lpstr>
      <vt:lpstr>Occupational Grouping</vt:lpstr>
      <vt:lpstr>Occupational Grouping</vt:lpstr>
      <vt:lpstr>Occupational Grouping</vt:lpstr>
      <vt:lpstr>Posting</vt:lpstr>
      <vt:lpstr>Open/Close</vt:lpstr>
      <vt:lpstr>Type of recruitment</vt:lpstr>
      <vt:lpstr>Location</vt:lpstr>
      <vt:lpstr>Summary</vt:lpstr>
      <vt:lpstr>Additional information</vt:lpstr>
      <vt:lpstr>Job Requirements</vt:lpstr>
      <vt:lpstr>Knowledge   Versus   Experience</vt:lpstr>
      <vt:lpstr>Such AS  VS   Which Includes</vt:lpstr>
      <vt:lpstr>Narrative Responses</vt:lpstr>
      <vt:lpstr>Narrative Responses should not…</vt:lpstr>
      <vt:lpstr>Employment History</vt:lpstr>
      <vt:lpstr>Other questions  </vt:lpstr>
      <vt:lpstr>Other questions</vt:lpstr>
      <vt:lpstr>Job Requirement</vt:lpstr>
      <vt:lpstr>Ranking</vt:lpstr>
      <vt:lpstr>Selective</vt:lpstr>
      <vt:lpstr>Preference</vt:lpstr>
      <vt:lpstr>I am done with my application, now what? </vt:lpstr>
      <vt:lpstr>When should I expect to hear something?</vt:lpstr>
      <vt:lpstr>What if I forgot my user id or password</vt:lpstr>
      <vt:lpstr>Additional resources (Statejobs.Delaware.gov)</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for state jobs</dc:title>
  <dc:creator>Leanne Pravitz</dc:creator>
  <cp:lastModifiedBy>Hope Ellsworth</cp:lastModifiedBy>
  <cp:revision>34</cp:revision>
  <dcterms:created xsi:type="dcterms:W3CDTF">2019-05-05T20:46:42Z</dcterms:created>
  <dcterms:modified xsi:type="dcterms:W3CDTF">2019-05-13T11:02:29Z</dcterms:modified>
</cp:coreProperties>
</file>